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2.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3.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21.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91" r:id="rId2"/>
    <p:sldId id="325" r:id="rId3"/>
    <p:sldId id="358" r:id="rId4"/>
    <p:sldId id="404" r:id="rId5"/>
    <p:sldId id="421" r:id="rId6"/>
    <p:sldId id="389" r:id="rId7"/>
    <p:sldId id="405" r:id="rId8"/>
    <p:sldId id="406" r:id="rId9"/>
    <p:sldId id="407" r:id="rId10"/>
    <p:sldId id="408" r:id="rId11"/>
    <p:sldId id="409" r:id="rId12"/>
    <p:sldId id="410" r:id="rId13"/>
    <p:sldId id="411" r:id="rId14"/>
    <p:sldId id="412" r:id="rId15"/>
    <p:sldId id="396" r:id="rId16"/>
    <p:sldId id="413" r:id="rId17"/>
    <p:sldId id="414" r:id="rId18"/>
    <p:sldId id="415" r:id="rId19"/>
    <p:sldId id="416" r:id="rId20"/>
    <p:sldId id="417" r:id="rId21"/>
    <p:sldId id="418" r:id="rId22"/>
    <p:sldId id="419" r:id="rId23"/>
    <p:sldId id="420" r:id="rId24"/>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A59C"/>
    <a:srgbClr val="EE2D3C"/>
    <a:srgbClr val="667C6F"/>
    <a:srgbClr val="2C01D9"/>
    <a:srgbClr val="EEC424"/>
    <a:srgbClr val="02BD3B"/>
    <a:srgbClr val="15A22E"/>
    <a:srgbClr val="FA40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5" d="100"/>
          <a:sy n="75" d="100"/>
        </p:scale>
        <p:origin x="854"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387DD2E-4BC0-4557-AB12-D134DB2E35D7}" type="datetimeFigureOut">
              <a:rPr lang="en-AU" smtClean="0"/>
              <a:t>9/08/2019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791CF5F-A9FB-4C61-896A-6E66BD2B9F01}" type="slidenum">
              <a:rPr lang="en-AU" smtClean="0"/>
              <a:t>‹#›</a:t>
            </a:fld>
            <a:endParaRPr lang="en-AU"/>
          </a:p>
        </p:txBody>
      </p:sp>
    </p:spTree>
    <p:extLst>
      <p:ext uri="{BB962C8B-B14F-4D97-AF65-F5344CB8AC3E}">
        <p14:creationId xmlns:p14="http://schemas.microsoft.com/office/powerpoint/2010/main" val="2718903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87DD2E-4BC0-4557-AB12-D134DB2E35D7}" type="datetimeFigureOut">
              <a:rPr lang="en-AU" smtClean="0"/>
              <a:t>9/08/2019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791CF5F-A9FB-4C61-896A-6E66BD2B9F01}" type="slidenum">
              <a:rPr lang="en-AU" smtClean="0"/>
              <a:t>‹#›</a:t>
            </a:fld>
            <a:endParaRPr lang="en-AU"/>
          </a:p>
        </p:txBody>
      </p:sp>
    </p:spTree>
    <p:extLst>
      <p:ext uri="{BB962C8B-B14F-4D97-AF65-F5344CB8AC3E}">
        <p14:creationId xmlns:p14="http://schemas.microsoft.com/office/powerpoint/2010/main" val="4279778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87DD2E-4BC0-4557-AB12-D134DB2E35D7}" type="datetimeFigureOut">
              <a:rPr lang="en-AU" smtClean="0"/>
              <a:t>9/08/2019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791CF5F-A9FB-4C61-896A-6E66BD2B9F01}" type="slidenum">
              <a:rPr lang="en-AU" smtClean="0"/>
              <a:t>‹#›</a:t>
            </a:fld>
            <a:endParaRPr lang="en-AU"/>
          </a:p>
        </p:txBody>
      </p:sp>
    </p:spTree>
    <p:extLst>
      <p:ext uri="{BB962C8B-B14F-4D97-AF65-F5344CB8AC3E}">
        <p14:creationId xmlns:p14="http://schemas.microsoft.com/office/powerpoint/2010/main" val="1038320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87DD2E-4BC0-4557-AB12-D134DB2E35D7}" type="datetimeFigureOut">
              <a:rPr lang="en-AU" smtClean="0"/>
              <a:t>9/08/2019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791CF5F-A9FB-4C61-896A-6E66BD2B9F01}" type="slidenum">
              <a:rPr lang="en-AU" smtClean="0"/>
              <a:t>‹#›</a:t>
            </a:fld>
            <a:endParaRPr lang="en-AU"/>
          </a:p>
        </p:txBody>
      </p:sp>
    </p:spTree>
    <p:extLst>
      <p:ext uri="{BB962C8B-B14F-4D97-AF65-F5344CB8AC3E}">
        <p14:creationId xmlns:p14="http://schemas.microsoft.com/office/powerpoint/2010/main" val="2520357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387DD2E-4BC0-4557-AB12-D134DB2E35D7}" type="datetimeFigureOut">
              <a:rPr lang="en-AU" smtClean="0"/>
              <a:t>9/08/2019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791CF5F-A9FB-4C61-896A-6E66BD2B9F01}" type="slidenum">
              <a:rPr lang="en-AU" smtClean="0"/>
              <a:t>‹#›</a:t>
            </a:fld>
            <a:endParaRPr lang="en-AU"/>
          </a:p>
        </p:txBody>
      </p:sp>
    </p:spTree>
    <p:extLst>
      <p:ext uri="{BB962C8B-B14F-4D97-AF65-F5344CB8AC3E}">
        <p14:creationId xmlns:p14="http://schemas.microsoft.com/office/powerpoint/2010/main" val="153520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387DD2E-4BC0-4557-AB12-D134DB2E35D7}" type="datetimeFigureOut">
              <a:rPr lang="en-AU" smtClean="0"/>
              <a:t>9/08/2019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791CF5F-A9FB-4C61-896A-6E66BD2B9F01}" type="slidenum">
              <a:rPr lang="en-AU" smtClean="0"/>
              <a:t>‹#›</a:t>
            </a:fld>
            <a:endParaRPr lang="en-AU"/>
          </a:p>
        </p:txBody>
      </p:sp>
    </p:spTree>
    <p:extLst>
      <p:ext uri="{BB962C8B-B14F-4D97-AF65-F5344CB8AC3E}">
        <p14:creationId xmlns:p14="http://schemas.microsoft.com/office/powerpoint/2010/main" val="1532212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387DD2E-4BC0-4557-AB12-D134DB2E35D7}" type="datetimeFigureOut">
              <a:rPr lang="en-AU" smtClean="0"/>
              <a:t>9/08/2019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3791CF5F-A9FB-4C61-896A-6E66BD2B9F01}" type="slidenum">
              <a:rPr lang="en-AU" smtClean="0"/>
              <a:t>‹#›</a:t>
            </a:fld>
            <a:endParaRPr lang="en-AU"/>
          </a:p>
        </p:txBody>
      </p:sp>
    </p:spTree>
    <p:extLst>
      <p:ext uri="{BB962C8B-B14F-4D97-AF65-F5344CB8AC3E}">
        <p14:creationId xmlns:p14="http://schemas.microsoft.com/office/powerpoint/2010/main" val="731803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387DD2E-4BC0-4557-AB12-D134DB2E35D7}" type="datetimeFigureOut">
              <a:rPr lang="en-AU" smtClean="0"/>
              <a:t>9/08/2019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3791CF5F-A9FB-4C61-896A-6E66BD2B9F01}" type="slidenum">
              <a:rPr lang="en-AU" smtClean="0"/>
              <a:t>‹#›</a:t>
            </a:fld>
            <a:endParaRPr lang="en-AU"/>
          </a:p>
        </p:txBody>
      </p:sp>
    </p:spTree>
    <p:extLst>
      <p:ext uri="{BB962C8B-B14F-4D97-AF65-F5344CB8AC3E}">
        <p14:creationId xmlns:p14="http://schemas.microsoft.com/office/powerpoint/2010/main" val="3982304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7DD2E-4BC0-4557-AB12-D134DB2E35D7}" type="datetimeFigureOut">
              <a:rPr lang="en-AU" smtClean="0"/>
              <a:t>9/08/2019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3791CF5F-A9FB-4C61-896A-6E66BD2B9F01}" type="slidenum">
              <a:rPr lang="en-AU" smtClean="0"/>
              <a:t>‹#›</a:t>
            </a:fld>
            <a:endParaRPr lang="en-AU"/>
          </a:p>
        </p:txBody>
      </p:sp>
    </p:spTree>
    <p:extLst>
      <p:ext uri="{BB962C8B-B14F-4D97-AF65-F5344CB8AC3E}">
        <p14:creationId xmlns:p14="http://schemas.microsoft.com/office/powerpoint/2010/main" val="3210916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387DD2E-4BC0-4557-AB12-D134DB2E35D7}" type="datetimeFigureOut">
              <a:rPr lang="en-AU" smtClean="0"/>
              <a:t>9/08/2019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791CF5F-A9FB-4C61-896A-6E66BD2B9F01}" type="slidenum">
              <a:rPr lang="en-AU" smtClean="0"/>
              <a:t>‹#›</a:t>
            </a:fld>
            <a:endParaRPr lang="en-AU"/>
          </a:p>
        </p:txBody>
      </p:sp>
    </p:spTree>
    <p:extLst>
      <p:ext uri="{BB962C8B-B14F-4D97-AF65-F5344CB8AC3E}">
        <p14:creationId xmlns:p14="http://schemas.microsoft.com/office/powerpoint/2010/main" val="1262977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387DD2E-4BC0-4557-AB12-D134DB2E35D7}" type="datetimeFigureOut">
              <a:rPr lang="en-AU" smtClean="0"/>
              <a:t>9/08/2019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791CF5F-A9FB-4C61-896A-6E66BD2B9F01}" type="slidenum">
              <a:rPr lang="en-AU" smtClean="0"/>
              <a:t>‹#›</a:t>
            </a:fld>
            <a:endParaRPr lang="en-AU"/>
          </a:p>
        </p:txBody>
      </p:sp>
    </p:spTree>
    <p:extLst>
      <p:ext uri="{BB962C8B-B14F-4D97-AF65-F5344CB8AC3E}">
        <p14:creationId xmlns:p14="http://schemas.microsoft.com/office/powerpoint/2010/main" val="906862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7DD2E-4BC0-4557-AB12-D134DB2E35D7}" type="datetimeFigureOut">
              <a:rPr lang="en-AU" smtClean="0"/>
              <a:t>9/08/2019</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91CF5F-A9FB-4C61-896A-6E66BD2B9F01}" type="slidenum">
              <a:rPr lang="en-AU" smtClean="0"/>
              <a:t>‹#›</a:t>
            </a:fld>
            <a:endParaRPr lang="en-AU"/>
          </a:p>
        </p:txBody>
      </p:sp>
    </p:spTree>
    <p:extLst>
      <p:ext uri="{BB962C8B-B14F-4D97-AF65-F5344CB8AC3E}">
        <p14:creationId xmlns:p14="http://schemas.microsoft.com/office/powerpoint/2010/main" val="214506982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pixabay.com/en/eye-computer-icon-vector-2387853/" TargetMode="External"/><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sv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3.sv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3.svg"/></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6.sv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6.sv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alexrider.com/"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F71A5F4-7A7B-4AEE-9151-A4867C92300F}"/>
              </a:ext>
            </a:extLst>
          </p:cNvPr>
          <p:cNvSpPr/>
          <p:nvPr/>
        </p:nvSpPr>
        <p:spPr>
          <a:xfrm>
            <a:off x="3048000" y="-11792"/>
            <a:ext cx="9144000" cy="6869791"/>
          </a:xfrm>
          <a:prstGeom prst="rect">
            <a:avLst/>
          </a:prstGeom>
          <a:solidFill>
            <a:srgbClr val="2C01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Title 1">
            <a:extLst>
              <a:ext uri="{FF2B5EF4-FFF2-40B4-BE49-F238E27FC236}">
                <a16:creationId xmlns:a16="http://schemas.microsoft.com/office/drawing/2014/main" id="{ABA11EE9-6321-4B6E-A50A-703F080F94A5}"/>
              </a:ext>
            </a:extLst>
          </p:cNvPr>
          <p:cNvSpPr txBox="1">
            <a:spLocks/>
          </p:cNvSpPr>
          <p:nvPr/>
        </p:nvSpPr>
        <p:spPr>
          <a:xfrm>
            <a:off x="6445629" y="2124644"/>
            <a:ext cx="3971365" cy="2497959"/>
          </a:xfrm>
          <a:prstGeom prst="rect">
            <a:avLst/>
          </a:prstGeom>
        </p:spPr>
        <p:txBody>
          <a:bodyPr anchor="ctr"/>
          <a:lstStyle>
            <a:lvl1pPr defTabSz="914400">
              <a:lnSpc>
                <a:spcPct val="70000"/>
              </a:lnSpc>
              <a:spcBef>
                <a:spcPct val="0"/>
              </a:spcBef>
              <a:buNone/>
              <a:defRPr sz="8000" b="1" i="0" spc="-150">
                <a:solidFill>
                  <a:schemeClr val="bg1"/>
                </a:solidFill>
                <a:latin typeface="ABCSans Black" charset="0"/>
                <a:ea typeface="ABCSans Black" charset="0"/>
                <a:cs typeface="ABCSans Black" charset="0"/>
              </a:defRPr>
            </a:lvl1pPr>
          </a:lstStyle>
          <a:p>
            <a:pPr algn="r"/>
            <a:endParaRPr lang="en-AU" sz="6000" b="0" dirty="0"/>
          </a:p>
        </p:txBody>
      </p:sp>
      <p:pic>
        <p:nvPicPr>
          <p:cNvPr id="4" name="Picture 3">
            <a:extLst>
              <a:ext uri="{FF2B5EF4-FFF2-40B4-BE49-F238E27FC236}">
                <a16:creationId xmlns:a16="http://schemas.microsoft.com/office/drawing/2014/main" id="{7B054BA7-7A0F-4574-AD2E-BBDBB738D2C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6858000" cy="6858000"/>
          </a:xfrm>
          <a:prstGeom prst="rect">
            <a:avLst/>
          </a:prstGeom>
        </p:spPr>
      </p:pic>
      <p:sp>
        <p:nvSpPr>
          <p:cNvPr id="7" name="TextBox 6">
            <a:extLst>
              <a:ext uri="{FF2B5EF4-FFF2-40B4-BE49-F238E27FC236}">
                <a16:creationId xmlns:a16="http://schemas.microsoft.com/office/drawing/2014/main" id="{65B22F11-D20C-44D6-A160-67EA237B3D95}"/>
              </a:ext>
            </a:extLst>
          </p:cNvPr>
          <p:cNvSpPr txBox="1"/>
          <p:nvPr/>
        </p:nvSpPr>
        <p:spPr>
          <a:xfrm>
            <a:off x="7236543" y="6184490"/>
            <a:ext cx="3180451" cy="369332"/>
          </a:xfrm>
          <a:prstGeom prst="rect">
            <a:avLst/>
          </a:prstGeom>
          <a:noFill/>
        </p:spPr>
        <p:txBody>
          <a:bodyPr wrap="square" rtlCol="0">
            <a:spAutoFit/>
          </a:bodyPr>
          <a:lstStyle/>
          <a:p>
            <a:endParaRPr lang="en-AU" dirty="0"/>
          </a:p>
        </p:txBody>
      </p:sp>
      <p:sp>
        <p:nvSpPr>
          <p:cNvPr id="9" name="Rectangle 8">
            <a:extLst>
              <a:ext uri="{FF2B5EF4-FFF2-40B4-BE49-F238E27FC236}">
                <a16:creationId xmlns:a16="http://schemas.microsoft.com/office/drawing/2014/main" id="{8D84BF66-15C5-4CEC-8D8B-1EBA0EB59424}"/>
              </a:ext>
            </a:extLst>
          </p:cNvPr>
          <p:cNvSpPr/>
          <p:nvPr/>
        </p:nvSpPr>
        <p:spPr>
          <a:xfrm>
            <a:off x="1622324" y="127819"/>
            <a:ext cx="1052051" cy="530942"/>
          </a:xfrm>
          <a:prstGeom prst="rect">
            <a:avLst/>
          </a:prstGeom>
          <a:solidFill>
            <a:srgbClr val="EEC424"/>
          </a:solidFill>
          <a:ln>
            <a:solidFill>
              <a:srgbClr val="EEC4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Picture 10" descr="A picture containing clipart&#10;&#10;Description generated with very high confidence">
            <a:extLst>
              <a:ext uri="{FF2B5EF4-FFF2-40B4-BE49-F238E27FC236}">
                <a16:creationId xmlns:a16="http://schemas.microsoft.com/office/drawing/2014/main" id="{D7D92C1A-6EF9-447C-8490-4B7BB53F63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2324" y="93408"/>
            <a:ext cx="1413087" cy="344129"/>
          </a:xfrm>
          <a:prstGeom prst="rect">
            <a:avLst/>
          </a:prstGeom>
        </p:spPr>
      </p:pic>
      <p:pic>
        <p:nvPicPr>
          <p:cNvPr id="6" name="Picture 5">
            <a:extLst>
              <a:ext uri="{FF2B5EF4-FFF2-40B4-BE49-F238E27FC236}">
                <a16:creationId xmlns:a16="http://schemas.microsoft.com/office/drawing/2014/main" id="{FF97546C-795D-4D86-A24E-D63BF6DB1F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791"/>
            <a:ext cx="10287000" cy="6881582"/>
          </a:xfrm>
          <a:prstGeom prst="rect">
            <a:avLst/>
          </a:prstGeom>
        </p:spPr>
      </p:pic>
      <p:sp>
        <p:nvSpPr>
          <p:cNvPr id="8" name="TextBox 7">
            <a:extLst>
              <a:ext uri="{FF2B5EF4-FFF2-40B4-BE49-F238E27FC236}">
                <a16:creationId xmlns:a16="http://schemas.microsoft.com/office/drawing/2014/main" id="{2A71BCA9-5865-4095-BB8C-F012A7AE2391}"/>
              </a:ext>
            </a:extLst>
          </p:cNvPr>
          <p:cNvSpPr txBox="1"/>
          <p:nvPr/>
        </p:nvSpPr>
        <p:spPr>
          <a:xfrm>
            <a:off x="8431311" y="5340626"/>
            <a:ext cx="3667924" cy="1446550"/>
          </a:xfrm>
          <a:prstGeom prst="rect">
            <a:avLst/>
          </a:prstGeom>
          <a:noFill/>
        </p:spPr>
        <p:txBody>
          <a:bodyPr wrap="square" rtlCol="0">
            <a:spAutoFit/>
          </a:bodyPr>
          <a:lstStyle/>
          <a:p>
            <a:pPr algn="r"/>
            <a:r>
              <a:rPr lang="en-AU" sz="4400" dirty="0">
                <a:solidFill>
                  <a:schemeClr val="bg1"/>
                </a:solidFill>
                <a:latin typeface="ABCSans Black" panose="020B0903040403020204" pitchFamily="34" charset="0"/>
              </a:rPr>
              <a:t>Season 9 Schools Pack</a:t>
            </a:r>
          </a:p>
        </p:txBody>
      </p:sp>
    </p:spTree>
    <p:extLst>
      <p:ext uri="{BB962C8B-B14F-4D97-AF65-F5344CB8AC3E}">
        <p14:creationId xmlns:p14="http://schemas.microsoft.com/office/powerpoint/2010/main" val="1418268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624BEEA-01AA-49D8-AAB3-443601D08CB6}"/>
              </a:ext>
            </a:extLst>
          </p:cNvPr>
          <p:cNvSpPr/>
          <p:nvPr/>
        </p:nvSpPr>
        <p:spPr>
          <a:xfrm>
            <a:off x="3664831" y="698777"/>
            <a:ext cx="8391464" cy="477054"/>
          </a:xfrm>
          <a:prstGeom prst="rect">
            <a:avLst/>
          </a:prstGeom>
        </p:spPr>
        <p:txBody>
          <a:bodyPr wrap="square">
            <a:spAutoFit/>
          </a:bodyPr>
          <a:lstStyle/>
          <a:p>
            <a:endParaRPr lang="en-AU" sz="1000" dirty="0">
              <a:latin typeface="ABCSans Light" panose="020B0303040403020204" pitchFamily="34" charset="0"/>
            </a:endParaRPr>
          </a:p>
          <a:p>
            <a:pPr>
              <a:spcBef>
                <a:spcPts val="600"/>
              </a:spcBef>
              <a:spcAft>
                <a:spcPts val="600"/>
              </a:spcAft>
              <a:buClr>
                <a:schemeClr val="accent2"/>
              </a:buClr>
              <a:buSzPct val="150000"/>
            </a:pPr>
            <a:r>
              <a:rPr lang="en-AU" sz="1000" dirty="0">
                <a:latin typeface="ABCSans Light" panose="020B0303040403020204" pitchFamily="34" charset="0"/>
                <a:cs typeface="Times New Roman" panose="02020603050405020304" pitchFamily="18" charset="0"/>
              </a:rPr>
              <a:t>	</a:t>
            </a:r>
          </a:p>
        </p:txBody>
      </p:sp>
      <p:sp>
        <p:nvSpPr>
          <p:cNvPr id="49" name="TextBox 48">
            <a:extLst>
              <a:ext uri="{FF2B5EF4-FFF2-40B4-BE49-F238E27FC236}">
                <a16:creationId xmlns:a16="http://schemas.microsoft.com/office/drawing/2014/main" id="{58A33A15-CA0D-4AE2-8D9A-7F3B68954145}"/>
              </a:ext>
            </a:extLst>
          </p:cNvPr>
          <p:cNvSpPr txBox="1">
            <a:spLocks noChangeAspect="1"/>
          </p:cNvSpPr>
          <p:nvPr/>
        </p:nvSpPr>
        <p:spPr>
          <a:xfrm>
            <a:off x="2419174" y="112437"/>
            <a:ext cx="8894936" cy="523220"/>
          </a:xfrm>
          <a:prstGeom prst="rect">
            <a:avLst/>
          </a:prstGeom>
          <a:noFill/>
        </p:spPr>
        <p:txBody>
          <a:bodyPr wrap="square" rtlCol="0">
            <a:spAutoFit/>
          </a:bodyPr>
          <a:lstStyle/>
          <a:p>
            <a:r>
              <a:rPr lang="en-AU" sz="2800" dirty="0">
                <a:solidFill>
                  <a:schemeClr val="bg1"/>
                </a:solidFill>
                <a:latin typeface="ABCSans Rounded" panose="020F0903040403060204" pitchFamily="34" charset="0"/>
              </a:rPr>
              <a:t>Episode 1: Is it ever okay to be a cannibal?</a:t>
            </a:r>
          </a:p>
        </p:txBody>
      </p:sp>
      <p:sp>
        <p:nvSpPr>
          <p:cNvPr id="18" name="Rectangle 17">
            <a:extLst>
              <a:ext uri="{FF2B5EF4-FFF2-40B4-BE49-F238E27FC236}">
                <a16:creationId xmlns:a16="http://schemas.microsoft.com/office/drawing/2014/main" id="{B722EFCE-38C4-45B5-9B48-49AF5235F38D}"/>
              </a:ext>
            </a:extLst>
          </p:cNvPr>
          <p:cNvSpPr/>
          <p:nvPr/>
        </p:nvSpPr>
        <p:spPr>
          <a:xfrm>
            <a:off x="0" y="6492875"/>
            <a:ext cx="12192000" cy="365125"/>
          </a:xfrm>
          <a:prstGeom prst="rect">
            <a:avLst/>
          </a:prstGeom>
          <a:solidFill>
            <a:srgbClr val="D7A59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a:p>
        </p:txBody>
      </p:sp>
      <p:sp>
        <p:nvSpPr>
          <p:cNvPr id="24" name="Footer Placeholder 1">
            <a:extLst>
              <a:ext uri="{FF2B5EF4-FFF2-40B4-BE49-F238E27FC236}">
                <a16:creationId xmlns:a16="http://schemas.microsoft.com/office/drawing/2014/main" id="{D77FD1C5-B30E-456D-A3BE-D01D443C02DA}"/>
              </a:ext>
            </a:extLst>
          </p:cNvPr>
          <p:cNvSpPr>
            <a:spLocks noGrp="1"/>
          </p:cNvSpPr>
          <p:nvPr>
            <p:ph type="ftr" sz="quarter" idx="11"/>
          </p:nvPr>
        </p:nvSpPr>
        <p:spPr>
          <a:xfrm>
            <a:off x="1900268" y="6501849"/>
            <a:ext cx="2814344" cy="365125"/>
          </a:xfrm>
        </p:spPr>
        <p:txBody>
          <a:bodyPr/>
          <a:lstStyle/>
          <a:p>
            <a:pPr algn="l"/>
            <a:endParaRPr lang="en-AU" sz="800" dirty="0">
              <a:solidFill>
                <a:schemeClr val="tx1"/>
              </a:solidFill>
              <a:latin typeface="ABCSans Light" panose="020B0303040403020204" pitchFamily="34" charset="0"/>
            </a:endParaRPr>
          </a:p>
        </p:txBody>
      </p:sp>
      <p:pic>
        <p:nvPicPr>
          <p:cNvPr id="25" name="Picture 24">
            <a:extLst>
              <a:ext uri="{FF2B5EF4-FFF2-40B4-BE49-F238E27FC236}">
                <a16:creationId xmlns:a16="http://schemas.microsoft.com/office/drawing/2014/main" id="{63E21161-678F-4424-ACDC-E862FDE435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6069" y="6551543"/>
            <a:ext cx="506997" cy="253499"/>
          </a:xfrm>
          <a:prstGeom prst="rect">
            <a:avLst/>
          </a:prstGeom>
        </p:spPr>
      </p:pic>
      <p:sp>
        <p:nvSpPr>
          <p:cNvPr id="10" name="Rectangle 9">
            <a:extLst>
              <a:ext uri="{FF2B5EF4-FFF2-40B4-BE49-F238E27FC236}">
                <a16:creationId xmlns:a16="http://schemas.microsoft.com/office/drawing/2014/main" id="{BAD6C0C4-341C-4C4D-BBDB-90C27A8CAE3A}"/>
              </a:ext>
            </a:extLst>
          </p:cNvPr>
          <p:cNvSpPr/>
          <p:nvPr/>
        </p:nvSpPr>
        <p:spPr>
          <a:xfrm>
            <a:off x="336074" y="866555"/>
            <a:ext cx="7714718" cy="2939266"/>
          </a:xfrm>
          <a:prstGeom prst="rect">
            <a:avLst/>
          </a:prstGeom>
        </p:spPr>
        <p:txBody>
          <a:bodyPr wrap="square">
            <a:spAutoFit/>
          </a:bodyPr>
          <a:lstStyle/>
          <a:p>
            <a:r>
              <a:rPr lang="en-AU" sz="1200" dirty="0">
                <a:latin typeface="ABCSans Light" panose="020B0303040403020204" pitchFamily="34" charset="0"/>
              </a:rPr>
              <a:t>In this activity, students will create a ‘Wanted’ ad for a new friend. </a:t>
            </a:r>
          </a:p>
          <a:p>
            <a:endParaRPr lang="en-AU" sz="1200" dirty="0">
              <a:latin typeface="ABCSans Light" panose="020B0303040403020204" pitchFamily="34" charset="0"/>
            </a:endParaRPr>
          </a:p>
          <a:p>
            <a:pPr lvl="0"/>
            <a:r>
              <a:rPr lang="en-AU" sz="1200" dirty="0">
                <a:latin typeface="ABCSans Light" panose="020B0303040403020204" pitchFamily="34" charset="0"/>
              </a:rPr>
              <a:t>Begin with a general discussion about ‘Wanted’ ads, explaining that they are a type of classified ad used to attract people to jobs and other positions. </a:t>
            </a:r>
          </a:p>
          <a:p>
            <a:pPr lvl="0"/>
            <a:endParaRPr lang="en-AU" sz="1200" dirty="0">
              <a:latin typeface="ABCSans Light" panose="020B0303040403020204" pitchFamily="34" charset="0"/>
            </a:endParaRPr>
          </a:p>
          <a:p>
            <a:r>
              <a:rPr lang="en-AU" sz="1200" dirty="0">
                <a:latin typeface="ABCSans Light" panose="020B0303040403020204" pitchFamily="34" charset="0"/>
              </a:rPr>
              <a:t>Display a series of ‘wanted’ ads, in any format, to examine as a group (some examples are included, but you can use any sort of wanted ads you’d like to). </a:t>
            </a:r>
          </a:p>
          <a:p>
            <a:endParaRPr lang="en-AU" sz="1200" dirty="0">
              <a:latin typeface="ABCSans Light" panose="020B0303040403020204" pitchFamily="34" charset="0"/>
            </a:endParaRPr>
          </a:p>
          <a:p>
            <a:pPr lvl="0"/>
            <a:r>
              <a:rPr lang="en-AU" sz="1200" dirty="0">
                <a:latin typeface="ABCSans Light" panose="020B0303040403020204" pitchFamily="34" charset="0"/>
              </a:rPr>
              <a:t>Explain to students that, as with a job ad, they will be writing an ad for a set of skills / qualities that they would like in a new friend.  Their instructions, to display on the board:</a:t>
            </a:r>
          </a:p>
          <a:p>
            <a:endParaRPr lang="en-AU" sz="1200" dirty="0">
              <a:latin typeface="ABCSans Light" panose="020B0303040403020204" pitchFamily="34" charset="0"/>
            </a:endParaRPr>
          </a:p>
          <a:p>
            <a:pPr lvl="0"/>
            <a:endParaRPr lang="en-AU" sz="1200" dirty="0">
              <a:latin typeface="ABCSans Light" panose="020B0303040403020204" pitchFamily="34" charset="0"/>
            </a:endParaRPr>
          </a:p>
          <a:p>
            <a:pPr lvl="0"/>
            <a:endParaRPr lang="en-AU" sz="1200" dirty="0">
              <a:latin typeface="ABCSans Light" panose="020B0303040403020204" pitchFamily="34" charset="0"/>
            </a:endParaRPr>
          </a:p>
          <a:p>
            <a:endParaRPr lang="en-AU" sz="1200" dirty="0">
              <a:latin typeface="ABCSans Light" panose="020B0303040403020204" pitchFamily="34" charset="0"/>
            </a:endParaRPr>
          </a:p>
          <a:p>
            <a:pPr>
              <a:spcBef>
                <a:spcPts val="600"/>
              </a:spcBef>
              <a:spcAft>
                <a:spcPts val="600"/>
              </a:spcAft>
              <a:buClr>
                <a:schemeClr val="accent2"/>
              </a:buClr>
              <a:buSzPct val="150000"/>
            </a:pPr>
            <a:r>
              <a:rPr lang="en-AU" sz="1200" dirty="0">
                <a:latin typeface="ABCSans Light" panose="020B0303040403020204" pitchFamily="34" charset="0"/>
                <a:cs typeface="Times New Roman" panose="02020603050405020304" pitchFamily="18" charset="0"/>
              </a:rPr>
              <a:t>	</a:t>
            </a:r>
          </a:p>
        </p:txBody>
      </p:sp>
      <p:sp>
        <p:nvSpPr>
          <p:cNvPr id="11" name="Speech Bubble: Rectangle with Corners Rounded 10">
            <a:extLst>
              <a:ext uri="{FF2B5EF4-FFF2-40B4-BE49-F238E27FC236}">
                <a16:creationId xmlns:a16="http://schemas.microsoft.com/office/drawing/2014/main" id="{4D7954F0-BA19-437C-A0D1-7B26D758E09C}"/>
              </a:ext>
            </a:extLst>
          </p:cNvPr>
          <p:cNvSpPr/>
          <p:nvPr/>
        </p:nvSpPr>
        <p:spPr>
          <a:xfrm>
            <a:off x="8185130" y="828927"/>
            <a:ext cx="3383281" cy="3763894"/>
          </a:xfrm>
          <a:prstGeom prst="wedgeRoundRectCallout">
            <a:avLst>
              <a:gd name="adj1" fmla="val -30401"/>
              <a:gd name="adj2" fmla="val 55651"/>
              <a:gd name="adj3" fmla="val 16667"/>
            </a:avLst>
          </a:prstGeom>
          <a:noFill/>
          <a:ln w="38100">
            <a:solidFill>
              <a:srgbClr val="667C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Box 2">
            <a:extLst>
              <a:ext uri="{FF2B5EF4-FFF2-40B4-BE49-F238E27FC236}">
                <a16:creationId xmlns:a16="http://schemas.microsoft.com/office/drawing/2014/main" id="{BFAAF22B-CE33-4CA2-803B-E11F949D36AF}"/>
              </a:ext>
            </a:extLst>
          </p:cNvPr>
          <p:cNvSpPr txBox="1"/>
          <p:nvPr/>
        </p:nvSpPr>
        <p:spPr>
          <a:xfrm>
            <a:off x="336074" y="428817"/>
            <a:ext cx="5212080" cy="400110"/>
          </a:xfrm>
          <a:prstGeom prst="rect">
            <a:avLst/>
          </a:prstGeom>
          <a:noFill/>
        </p:spPr>
        <p:txBody>
          <a:bodyPr wrap="square" rtlCol="0">
            <a:spAutoFit/>
          </a:bodyPr>
          <a:lstStyle/>
          <a:p>
            <a:r>
              <a:rPr lang="en-AU" sz="2000" dirty="0">
                <a:solidFill>
                  <a:srgbClr val="667C6F"/>
                </a:solidFill>
                <a:latin typeface="ABCSans Black" panose="020B0903040403020204" pitchFamily="34" charset="0"/>
              </a:rPr>
              <a:t>Activity: Wanted</a:t>
            </a:r>
          </a:p>
        </p:txBody>
      </p:sp>
      <p:sp>
        <p:nvSpPr>
          <p:cNvPr id="5" name="TextBox 4">
            <a:extLst>
              <a:ext uri="{FF2B5EF4-FFF2-40B4-BE49-F238E27FC236}">
                <a16:creationId xmlns:a16="http://schemas.microsoft.com/office/drawing/2014/main" id="{9D6A090F-7A8C-4E12-A293-B46C93AB5DE9}"/>
              </a:ext>
            </a:extLst>
          </p:cNvPr>
          <p:cNvSpPr txBox="1"/>
          <p:nvPr/>
        </p:nvSpPr>
        <p:spPr>
          <a:xfrm>
            <a:off x="417881" y="3121531"/>
            <a:ext cx="7325360" cy="3046988"/>
          </a:xfrm>
          <a:prstGeom prst="rect">
            <a:avLst/>
          </a:prstGeom>
          <a:noFill/>
        </p:spPr>
        <p:txBody>
          <a:bodyPr wrap="square" rtlCol="0">
            <a:spAutoFit/>
          </a:bodyPr>
          <a:lstStyle/>
          <a:p>
            <a:pPr marL="228600" indent="-228600">
              <a:buFont typeface="+mj-lt"/>
              <a:buAutoNum type="arabicPeriod"/>
            </a:pPr>
            <a:r>
              <a:rPr lang="en-AU" sz="1200" dirty="0">
                <a:latin typeface="ABCSans Light" panose="020B0303040403020204" pitchFamily="34" charset="0"/>
              </a:rPr>
              <a:t>Pretend that you are trying to make a new friend. Write an ad that describes a friend you would like to find.</a:t>
            </a:r>
          </a:p>
          <a:p>
            <a:pPr marL="228600" indent="-228600">
              <a:buFont typeface="+mj-lt"/>
              <a:buAutoNum type="arabicPeriod"/>
            </a:pPr>
            <a:endParaRPr lang="en-AU" sz="1200" dirty="0">
              <a:latin typeface="ABCSans Light" panose="020B0303040403020204" pitchFamily="34" charset="0"/>
            </a:endParaRPr>
          </a:p>
          <a:p>
            <a:pPr marL="228600" indent="-228600">
              <a:buFont typeface="+mj-lt"/>
              <a:buAutoNum type="arabicPeriod"/>
            </a:pPr>
            <a:r>
              <a:rPr lang="en-AU" sz="1200" dirty="0">
                <a:latin typeface="ABCSans Light" panose="020B0303040403020204" pitchFamily="34" charset="0"/>
              </a:rPr>
              <a:t>Start with the basics – what age range are you looking for? Does it matter it they are a girl or a boy?</a:t>
            </a:r>
          </a:p>
          <a:p>
            <a:pPr marL="228600" indent="-228600">
              <a:buFont typeface="+mj-lt"/>
              <a:buAutoNum type="arabicPeriod"/>
            </a:pPr>
            <a:endParaRPr lang="en-AU" sz="1200" dirty="0">
              <a:latin typeface="ABCSans Light" panose="020B0303040403020204" pitchFamily="34" charset="0"/>
            </a:endParaRPr>
          </a:p>
          <a:p>
            <a:pPr marL="228600" indent="-228600">
              <a:buFont typeface="+mj-lt"/>
              <a:buAutoNum type="arabicPeriod"/>
            </a:pPr>
            <a:r>
              <a:rPr lang="en-AU" sz="1200" dirty="0">
                <a:latin typeface="ABCSans Light" panose="020B0303040403020204" pitchFamily="34" charset="0"/>
              </a:rPr>
              <a:t>What personality traits are you looking for in a friend? What kind of person do you think would make a great friend? </a:t>
            </a:r>
          </a:p>
          <a:p>
            <a:pPr marL="228600" indent="-228600">
              <a:buFont typeface="+mj-lt"/>
              <a:buAutoNum type="arabicPeriod"/>
            </a:pPr>
            <a:endParaRPr lang="en-AU" sz="1200" dirty="0">
              <a:latin typeface="ABCSans Light" panose="020B0303040403020204" pitchFamily="34" charset="0"/>
            </a:endParaRPr>
          </a:p>
          <a:p>
            <a:pPr marL="228600" indent="-228600">
              <a:buFont typeface="+mj-lt"/>
              <a:buAutoNum type="arabicPeriod"/>
            </a:pPr>
            <a:r>
              <a:rPr lang="en-AU" sz="1200" dirty="0">
                <a:latin typeface="ABCSans Light" panose="020B0303040403020204" pitchFamily="34" charset="0"/>
              </a:rPr>
              <a:t>Are there any activities that you would like to share with this new friend? If you spend a lot of time rollerblading, you might want a friend to share this activity with you. </a:t>
            </a:r>
          </a:p>
          <a:p>
            <a:pPr marL="228600" indent="-228600">
              <a:buFont typeface="+mj-lt"/>
              <a:buAutoNum type="arabicPeriod"/>
            </a:pPr>
            <a:endParaRPr lang="en-AU" sz="1200" dirty="0">
              <a:latin typeface="ABCSans Light" panose="020B0303040403020204" pitchFamily="34" charset="0"/>
            </a:endParaRPr>
          </a:p>
          <a:p>
            <a:pPr marL="228600" indent="-228600">
              <a:buFont typeface="+mj-lt"/>
              <a:buAutoNum type="arabicPeriod"/>
            </a:pPr>
            <a:r>
              <a:rPr lang="en-AU" sz="1200" dirty="0">
                <a:latin typeface="ABCSans Light" panose="020B0303040403020204" pitchFamily="34" charset="0"/>
              </a:rPr>
              <a:t>Are there some things that you don’t want in a friend? Include these as well.</a:t>
            </a:r>
          </a:p>
          <a:p>
            <a:pPr marL="228600" indent="-228600">
              <a:buFont typeface="+mj-lt"/>
              <a:buAutoNum type="arabicPeriod"/>
            </a:pPr>
            <a:endParaRPr lang="en-AU" sz="1200" dirty="0">
              <a:latin typeface="ABCSans Light" panose="020B0303040403020204" pitchFamily="34" charset="0"/>
            </a:endParaRPr>
          </a:p>
          <a:p>
            <a:pPr marL="228600" indent="-228600">
              <a:buFont typeface="+mj-lt"/>
              <a:buAutoNum type="arabicPeriod"/>
            </a:pPr>
            <a:r>
              <a:rPr lang="en-AU" sz="1200" dirty="0">
                <a:latin typeface="ABCSans Light" panose="020B0303040403020204" pitchFamily="34" charset="0"/>
              </a:rPr>
              <a:t>Once ads are finished, display them somewhere so they may be reviewed by peers.</a:t>
            </a:r>
          </a:p>
          <a:p>
            <a:endParaRPr lang="en-AU" sz="1200" dirty="0"/>
          </a:p>
        </p:txBody>
      </p:sp>
      <p:sp>
        <p:nvSpPr>
          <p:cNvPr id="21" name="Slide Number Placeholder 1">
            <a:extLst>
              <a:ext uri="{FF2B5EF4-FFF2-40B4-BE49-F238E27FC236}">
                <a16:creationId xmlns:a16="http://schemas.microsoft.com/office/drawing/2014/main" id="{C4C69A3D-5E77-4D37-97F1-FBA65CE0D489}"/>
              </a:ext>
            </a:extLst>
          </p:cNvPr>
          <p:cNvSpPr txBox="1">
            <a:spLocks/>
          </p:cNvSpPr>
          <p:nvPr/>
        </p:nvSpPr>
        <p:spPr>
          <a:xfrm>
            <a:off x="9876771" y="648390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AU" dirty="0">
                <a:solidFill>
                  <a:schemeClr val="bg1"/>
                </a:solidFill>
                <a:latin typeface="ABCSans Bold" panose="020B0803040403020204" pitchFamily="34" charset="0"/>
              </a:rPr>
              <a:t>8</a:t>
            </a:r>
          </a:p>
        </p:txBody>
      </p:sp>
      <p:pic>
        <p:nvPicPr>
          <p:cNvPr id="17" name="Graphic 16" descr="Female Profile">
            <a:extLst>
              <a:ext uri="{FF2B5EF4-FFF2-40B4-BE49-F238E27FC236}">
                <a16:creationId xmlns:a16="http://schemas.microsoft.com/office/drawing/2014/main" id="{7BC6D659-6DF9-40D8-8650-04E15E04205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68285" y="3953180"/>
            <a:ext cx="2792383" cy="2792383"/>
          </a:xfrm>
          <a:prstGeom prst="rect">
            <a:avLst/>
          </a:prstGeom>
        </p:spPr>
      </p:pic>
      <p:pic>
        <p:nvPicPr>
          <p:cNvPr id="22" name="Graphic 21" descr="Male profile">
            <a:extLst>
              <a:ext uri="{FF2B5EF4-FFF2-40B4-BE49-F238E27FC236}">
                <a16:creationId xmlns:a16="http://schemas.microsoft.com/office/drawing/2014/main" id="{75466258-6031-4A45-91D4-7546643F7B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556863" y="3862885"/>
            <a:ext cx="2887723" cy="2887723"/>
          </a:xfrm>
          <a:prstGeom prst="rect">
            <a:avLst/>
          </a:prstGeom>
        </p:spPr>
      </p:pic>
      <p:sp>
        <p:nvSpPr>
          <p:cNvPr id="26" name="Rectangle 25">
            <a:extLst>
              <a:ext uri="{FF2B5EF4-FFF2-40B4-BE49-F238E27FC236}">
                <a16:creationId xmlns:a16="http://schemas.microsoft.com/office/drawing/2014/main" id="{137D9922-C4A9-4428-8436-5CAA7684187E}"/>
              </a:ext>
            </a:extLst>
          </p:cNvPr>
          <p:cNvSpPr/>
          <p:nvPr/>
        </p:nvSpPr>
        <p:spPr>
          <a:xfrm>
            <a:off x="8431386" y="1104327"/>
            <a:ext cx="3055300" cy="3600986"/>
          </a:xfrm>
          <a:prstGeom prst="rect">
            <a:avLst/>
          </a:prstGeom>
        </p:spPr>
        <p:txBody>
          <a:bodyPr wrap="square">
            <a:spAutoFit/>
          </a:bodyPr>
          <a:lstStyle/>
          <a:p>
            <a:r>
              <a:rPr lang="en-AU" sz="1200" dirty="0">
                <a:latin typeface="ABCSans Light" panose="020B0303040403020204" pitchFamily="34" charset="0"/>
              </a:rPr>
              <a:t>	</a:t>
            </a:r>
            <a:r>
              <a:rPr lang="en-AU" sz="1200" dirty="0">
                <a:solidFill>
                  <a:srgbClr val="667C6F"/>
                </a:solidFill>
                <a:latin typeface="ABCSans Black" panose="020B0903040403020204" pitchFamily="34" charset="0"/>
              </a:rPr>
              <a:t>       Listen: (Link to ep)</a:t>
            </a:r>
          </a:p>
          <a:p>
            <a:endParaRPr lang="en-AU" sz="1200" dirty="0">
              <a:latin typeface="ABCSans Light" panose="020B0303040403020204" pitchFamily="34" charset="0"/>
            </a:endParaRPr>
          </a:p>
          <a:p>
            <a:pPr marL="228600" indent="-228600">
              <a:buFont typeface="+mj-lt"/>
              <a:buAutoNum type="arabicPeriod"/>
            </a:pPr>
            <a:r>
              <a:rPr lang="en-AU" sz="1200" dirty="0">
                <a:latin typeface="ABCSans Light" panose="020B0303040403020204" pitchFamily="34" charset="0"/>
              </a:rPr>
              <a:t>Pause at thinking question 1:  Is it ever okay to stop being someone’s friends? </a:t>
            </a:r>
          </a:p>
          <a:p>
            <a:pPr marL="228600" indent="-228600">
              <a:buFont typeface="+mj-lt"/>
              <a:buAutoNum type="arabicPeriod"/>
            </a:pPr>
            <a:endParaRPr lang="en-AU" sz="1200" dirty="0">
              <a:latin typeface="ABCSans Light" panose="020B0303040403020204" pitchFamily="34" charset="0"/>
            </a:endParaRPr>
          </a:p>
          <a:p>
            <a:pPr marL="228600" indent="-228600">
              <a:buFont typeface="+mj-lt"/>
              <a:buAutoNum type="arabicPeriod"/>
            </a:pPr>
            <a:r>
              <a:rPr lang="en-AU" sz="1200" dirty="0">
                <a:latin typeface="ABCSans Light" panose="020B0303040403020204" pitchFamily="34" charset="0"/>
              </a:rPr>
              <a:t>Think, pair, share (1-2 minutes).</a:t>
            </a:r>
          </a:p>
          <a:p>
            <a:pPr marL="228600" indent="-228600">
              <a:buFont typeface="+mj-lt"/>
              <a:buAutoNum type="arabicPeriod"/>
            </a:pPr>
            <a:endParaRPr lang="en-AU" sz="1200" dirty="0">
              <a:latin typeface="ABCSans Light" panose="020B0303040403020204" pitchFamily="34" charset="0"/>
            </a:endParaRPr>
          </a:p>
          <a:p>
            <a:pPr marL="228600" lvl="0" indent="-228600">
              <a:buAutoNum type="arabicPeriod" startAt="3"/>
            </a:pPr>
            <a:r>
              <a:rPr lang="en-AU" sz="1200" dirty="0">
                <a:latin typeface="ABCSans Light" panose="020B0303040403020204" pitchFamily="34" charset="0"/>
              </a:rPr>
              <a:t>Listen to the podcast up until the next thinking question: if your friends saw you do something mean or selfish, what do you think you should do about it?</a:t>
            </a:r>
          </a:p>
          <a:p>
            <a:pPr lvl="0"/>
            <a:endParaRPr lang="en-AU" sz="1200" dirty="0">
              <a:latin typeface="ABCSans Light" panose="020B0303040403020204" pitchFamily="34" charset="0"/>
            </a:endParaRPr>
          </a:p>
          <a:p>
            <a:pPr marL="228600" lvl="0" indent="-228600">
              <a:buAutoNum type="arabicPeriod" startAt="3"/>
            </a:pPr>
            <a:r>
              <a:rPr lang="en-AU" sz="1200" dirty="0">
                <a:latin typeface="ABCSans Light" panose="020B0303040403020204" pitchFamily="34" charset="0"/>
              </a:rPr>
              <a:t>After listening to the podcast, students discuss their thoughts on these questions, and friendship in general.</a:t>
            </a:r>
          </a:p>
          <a:p>
            <a:pPr marL="228600" indent="-228600">
              <a:buFont typeface="+mj-lt"/>
              <a:buAutoNum type="arabicPeriod"/>
            </a:pPr>
            <a:endParaRPr lang="en-AU" sz="1200" dirty="0">
              <a:latin typeface="ABCSans Light" panose="020B0303040403020204" pitchFamily="34" charset="0"/>
            </a:endParaRPr>
          </a:p>
        </p:txBody>
      </p:sp>
    </p:spTree>
    <p:extLst>
      <p:ext uri="{BB962C8B-B14F-4D97-AF65-F5344CB8AC3E}">
        <p14:creationId xmlns:p14="http://schemas.microsoft.com/office/powerpoint/2010/main" val="2648494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624BEEA-01AA-49D8-AAB3-443601D08CB6}"/>
              </a:ext>
            </a:extLst>
          </p:cNvPr>
          <p:cNvSpPr/>
          <p:nvPr/>
        </p:nvSpPr>
        <p:spPr>
          <a:xfrm>
            <a:off x="663280" y="1148027"/>
            <a:ext cx="10580063" cy="4755148"/>
          </a:xfrm>
          <a:prstGeom prst="rect">
            <a:avLst/>
          </a:prstGeom>
        </p:spPr>
        <p:txBody>
          <a:bodyPr wrap="square">
            <a:spAutoFit/>
          </a:bodyPr>
          <a:lstStyle/>
          <a:p>
            <a:r>
              <a:rPr lang="en-AU" sz="1600" dirty="0">
                <a:solidFill>
                  <a:srgbClr val="D7A59C"/>
                </a:solidFill>
                <a:latin typeface="ABCSans Black" panose="020B0903040403020204" pitchFamily="34" charset="0"/>
              </a:rPr>
              <a:t>Activity 2: Friendships focus group</a:t>
            </a:r>
          </a:p>
          <a:p>
            <a:endParaRPr lang="en-AU" sz="1200" dirty="0">
              <a:latin typeface="ABCSans Light" panose="020B0303040403020204" pitchFamily="34" charset="0"/>
            </a:endParaRPr>
          </a:p>
          <a:p>
            <a:pPr lvl="0"/>
            <a:r>
              <a:rPr lang="en-AU" sz="1200" dirty="0">
                <a:latin typeface="ABCSans Light" panose="020B0303040403020204" pitchFamily="34" charset="0"/>
              </a:rPr>
              <a:t>To set up this game, place three markers of any sort in three different corners; one red, one orange and one green (this may be as simple as a piece of paper that reads ‘red light’ and so on). </a:t>
            </a:r>
          </a:p>
          <a:p>
            <a:pPr lvl="0"/>
            <a:endParaRPr lang="en-AU" sz="1200" dirty="0">
              <a:latin typeface="ABCSans Light" panose="020B0303040403020204" pitchFamily="34" charset="0"/>
            </a:endParaRPr>
          </a:p>
          <a:p>
            <a:pPr lvl="0"/>
            <a:r>
              <a:rPr lang="en-AU" sz="1200" dirty="0">
                <a:latin typeface="ABCSans Light" panose="020B0303040403020204" pitchFamily="34" charset="0"/>
              </a:rPr>
              <a:t>The object of this game is to decide which in a range of scenarios are most compatible with each of the following three statements:</a:t>
            </a:r>
          </a:p>
          <a:p>
            <a:pPr lvl="0"/>
            <a:endParaRPr lang="en-AU" sz="1200" dirty="0">
              <a:latin typeface="ABCSans Light" panose="020B0303040403020204" pitchFamily="34" charset="0"/>
            </a:endParaRPr>
          </a:p>
          <a:p>
            <a:pPr lvl="0"/>
            <a:r>
              <a:rPr lang="en-AU" sz="1200" dirty="0">
                <a:latin typeface="ABCSans Light" panose="020B0303040403020204" pitchFamily="34" charset="0"/>
              </a:rPr>
              <a:t>these are bad signs in a friendship (red)</a:t>
            </a:r>
          </a:p>
          <a:p>
            <a:pPr lvl="0"/>
            <a:r>
              <a:rPr lang="en-AU" sz="1200" dirty="0">
                <a:latin typeface="ABCSans Light" panose="020B0303040403020204" pitchFamily="34" charset="0"/>
              </a:rPr>
              <a:t>these are warning signs in a friendship (orange)</a:t>
            </a:r>
          </a:p>
          <a:p>
            <a:pPr lvl="0"/>
            <a:r>
              <a:rPr lang="en-AU" sz="1200" dirty="0">
                <a:latin typeface="ABCSans Light" panose="020B0303040403020204" pitchFamily="34" charset="0"/>
              </a:rPr>
              <a:t>these are good signs in a friendship (green)</a:t>
            </a:r>
          </a:p>
          <a:p>
            <a:pPr lvl="0"/>
            <a:endParaRPr lang="en-AU" sz="1200" dirty="0">
              <a:latin typeface="ABCSans Light" panose="020B0303040403020204" pitchFamily="34" charset="0"/>
            </a:endParaRPr>
          </a:p>
          <a:p>
            <a:pPr lvl="0"/>
            <a:r>
              <a:rPr lang="en-AU" sz="1200" dirty="0">
                <a:latin typeface="ABCSans Light" panose="020B0303040403020204" pitchFamily="34" charset="0"/>
              </a:rPr>
              <a:t>Students will be asked to allocate each scenario to a corner. You can do this in any way you like, including:</a:t>
            </a:r>
          </a:p>
          <a:p>
            <a:pPr lvl="0"/>
            <a:endParaRPr lang="en-AU" sz="1200" dirty="0">
              <a:latin typeface="ABCSans Light" panose="020B0303040403020204" pitchFamily="34" charset="0"/>
            </a:endParaRPr>
          </a:p>
          <a:p>
            <a:pPr lvl="0"/>
            <a:r>
              <a:rPr lang="en-AU" sz="1200" dirty="0">
                <a:latin typeface="ABCSans Light" panose="020B0303040403020204" pitchFamily="34" charset="0"/>
              </a:rPr>
              <a:t>You might read the scenarios aloud and ask students to move to where they think they best belong themselves</a:t>
            </a:r>
          </a:p>
          <a:p>
            <a:pPr lvl="0"/>
            <a:r>
              <a:rPr lang="en-AU" sz="1200" dirty="0">
                <a:latin typeface="ABCSans Light" panose="020B0303040403020204" pitchFamily="34" charset="0"/>
              </a:rPr>
              <a:t>You can give scenarios out to groups of students and they can arrive at a consensus. </a:t>
            </a:r>
          </a:p>
          <a:p>
            <a:pPr lvl="0"/>
            <a:r>
              <a:rPr lang="en-AU" sz="1200" dirty="0">
                <a:latin typeface="ABCSans Light" panose="020B0303040403020204" pitchFamily="34" charset="0"/>
              </a:rPr>
              <a:t>You can place the scenarios on the board and ask students to write them down on post-its, then stick them in whichever corner the belong to. </a:t>
            </a:r>
          </a:p>
          <a:p>
            <a:pPr lvl="0"/>
            <a:endParaRPr lang="en-AU" sz="1200" dirty="0">
              <a:latin typeface="ABCSans Light" panose="020B0303040403020204" pitchFamily="34" charset="0"/>
            </a:endParaRPr>
          </a:p>
          <a:p>
            <a:r>
              <a:rPr lang="en-AU" sz="1200" dirty="0">
                <a:latin typeface="ABCSans Light" panose="020B0303040403020204" pitchFamily="34" charset="0"/>
              </a:rPr>
              <a:t>No matter what strategy you use to play this game, be sure that you ask students for explanations regarding their choices. The most important part of this activity is the discussion around whether each scenario constitutes a good, a warning or a bad sign in a friendship. </a:t>
            </a:r>
          </a:p>
          <a:p>
            <a:endParaRPr lang="en-AU" sz="1200" dirty="0">
              <a:latin typeface="ABCSans Light" panose="020B0303040403020204" pitchFamily="34" charset="0"/>
            </a:endParaRPr>
          </a:p>
          <a:p>
            <a:r>
              <a:rPr lang="en-AU" sz="1200" dirty="0">
                <a:latin typeface="ABCSans Light" panose="020B0303040403020204" pitchFamily="34" charset="0"/>
              </a:rPr>
              <a:t>When there is disagreement, you might choose not to place the scenario beside one statement, but rather choose to set it aside for further debate and discussion. However, f the scenario clearly represents a bad or warning sign, be sure to make this clear for your students.</a:t>
            </a:r>
          </a:p>
          <a:p>
            <a:endParaRPr lang="en-AU" sz="1000" dirty="0">
              <a:latin typeface="ABCSans Light" panose="020B0303040403020204" pitchFamily="34" charset="0"/>
            </a:endParaRPr>
          </a:p>
          <a:p>
            <a:endParaRPr lang="en-AU" sz="1000" dirty="0">
              <a:latin typeface="ABCSans Light" panose="020B0303040403020204" pitchFamily="34" charset="0"/>
            </a:endParaRPr>
          </a:p>
          <a:p>
            <a:pPr>
              <a:spcBef>
                <a:spcPts val="600"/>
              </a:spcBef>
              <a:spcAft>
                <a:spcPts val="600"/>
              </a:spcAft>
              <a:buClr>
                <a:schemeClr val="accent2"/>
              </a:buClr>
              <a:buSzPct val="150000"/>
            </a:pPr>
            <a:r>
              <a:rPr lang="en-AU" sz="1000" dirty="0">
                <a:latin typeface="ABCSans Light" panose="020B0303040403020204" pitchFamily="34" charset="0"/>
                <a:cs typeface="Times New Roman" panose="02020603050405020304" pitchFamily="18" charset="0"/>
              </a:rPr>
              <a:t>	</a:t>
            </a:r>
          </a:p>
        </p:txBody>
      </p:sp>
      <p:sp>
        <p:nvSpPr>
          <p:cNvPr id="24" name="Footer Placeholder 1">
            <a:extLst>
              <a:ext uri="{FF2B5EF4-FFF2-40B4-BE49-F238E27FC236}">
                <a16:creationId xmlns:a16="http://schemas.microsoft.com/office/drawing/2014/main" id="{D77FD1C5-B30E-456D-A3BE-D01D443C02DA}"/>
              </a:ext>
            </a:extLst>
          </p:cNvPr>
          <p:cNvSpPr>
            <a:spLocks noGrp="1"/>
          </p:cNvSpPr>
          <p:nvPr>
            <p:ph type="ftr" sz="quarter" idx="11"/>
          </p:nvPr>
        </p:nvSpPr>
        <p:spPr>
          <a:xfrm>
            <a:off x="1900268" y="6501849"/>
            <a:ext cx="2814344" cy="365125"/>
          </a:xfrm>
        </p:spPr>
        <p:txBody>
          <a:bodyPr/>
          <a:lstStyle/>
          <a:p>
            <a:pPr algn="l"/>
            <a:endParaRPr lang="en-AU" sz="800" dirty="0">
              <a:solidFill>
                <a:schemeClr val="tx1"/>
              </a:solidFill>
              <a:latin typeface="ABCSans Light" panose="020B0303040403020204" pitchFamily="34" charset="0"/>
            </a:endParaRPr>
          </a:p>
        </p:txBody>
      </p:sp>
      <p:sp>
        <p:nvSpPr>
          <p:cNvPr id="19" name="Slide Number Placeholder 1">
            <a:extLst>
              <a:ext uri="{FF2B5EF4-FFF2-40B4-BE49-F238E27FC236}">
                <a16:creationId xmlns:a16="http://schemas.microsoft.com/office/drawing/2014/main" id="{02968BD1-455B-4CD6-B9E4-34B0029F3F03}"/>
              </a:ext>
            </a:extLst>
          </p:cNvPr>
          <p:cNvSpPr>
            <a:spLocks noGrp="1"/>
          </p:cNvSpPr>
          <p:nvPr>
            <p:ph type="sldNum" sz="quarter" idx="12"/>
          </p:nvPr>
        </p:nvSpPr>
        <p:spPr>
          <a:xfrm>
            <a:off x="8610600" y="6495493"/>
            <a:ext cx="2057400" cy="365125"/>
          </a:xfrm>
        </p:spPr>
        <p:txBody>
          <a:bodyPr/>
          <a:lstStyle/>
          <a:p>
            <a:fld id="{3B3850AD-9C9C-41FE-9D9D-0083644B8808}" type="slidenum">
              <a:rPr lang="en-AU" smtClean="0">
                <a:solidFill>
                  <a:schemeClr val="bg1"/>
                </a:solidFill>
                <a:latin typeface="ABCSans Bold" panose="020B0803040403020204" pitchFamily="34" charset="0"/>
              </a:rPr>
              <a:pPr/>
              <a:t>11</a:t>
            </a:fld>
            <a:endParaRPr lang="en-AU" dirty="0">
              <a:solidFill>
                <a:schemeClr val="bg1"/>
              </a:solidFill>
              <a:latin typeface="ABCSans Bold" panose="020B0803040403020204" pitchFamily="34" charset="0"/>
            </a:endParaRPr>
          </a:p>
        </p:txBody>
      </p:sp>
      <p:pic>
        <p:nvPicPr>
          <p:cNvPr id="25" name="Picture 24">
            <a:extLst>
              <a:ext uri="{FF2B5EF4-FFF2-40B4-BE49-F238E27FC236}">
                <a16:creationId xmlns:a16="http://schemas.microsoft.com/office/drawing/2014/main" id="{63E21161-678F-4424-ACDC-E862FDE435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6069" y="6551543"/>
            <a:ext cx="506997" cy="253499"/>
          </a:xfrm>
          <a:prstGeom prst="rect">
            <a:avLst/>
          </a:prstGeom>
        </p:spPr>
      </p:pic>
      <p:sp>
        <p:nvSpPr>
          <p:cNvPr id="10" name="Rectangle 9">
            <a:extLst>
              <a:ext uri="{FF2B5EF4-FFF2-40B4-BE49-F238E27FC236}">
                <a16:creationId xmlns:a16="http://schemas.microsoft.com/office/drawing/2014/main" id="{F5474E21-144D-45C8-8FE6-10425956D9E3}"/>
              </a:ext>
            </a:extLst>
          </p:cNvPr>
          <p:cNvSpPr/>
          <p:nvPr/>
        </p:nvSpPr>
        <p:spPr>
          <a:xfrm>
            <a:off x="0" y="6492875"/>
            <a:ext cx="12192000" cy="365125"/>
          </a:xfrm>
          <a:prstGeom prst="rect">
            <a:avLst/>
          </a:prstGeom>
          <a:solidFill>
            <a:srgbClr val="667C6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a:p>
        </p:txBody>
      </p:sp>
      <p:pic>
        <p:nvPicPr>
          <p:cNvPr id="12" name="Graphic 11" descr="Traffic light">
            <a:extLst>
              <a:ext uri="{FF2B5EF4-FFF2-40B4-BE49-F238E27FC236}">
                <a16:creationId xmlns:a16="http://schemas.microsoft.com/office/drawing/2014/main" id="{A27B1921-2E3C-4839-B417-5E3BBD33A7F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36828" y="1122899"/>
            <a:ext cx="5925715" cy="5925715"/>
          </a:xfrm>
          <a:prstGeom prst="rect">
            <a:avLst/>
          </a:prstGeom>
        </p:spPr>
      </p:pic>
      <p:sp>
        <p:nvSpPr>
          <p:cNvPr id="13" name="Slide Number Placeholder 1">
            <a:extLst>
              <a:ext uri="{FF2B5EF4-FFF2-40B4-BE49-F238E27FC236}">
                <a16:creationId xmlns:a16="http://schemas.microsoft.com/office/drawing/2014/main" id="{D84F23CD-9AC2-4C04-926E-24E1AEE057A0}"/>
              </a:ext>
            </a:extLst>
          </p:cNvPr>
          <p:cNvSpPr txBox="1">
            <a:spLocks/>
          </p:cNvSpPr>
          <p:nvPr/>
        </p:nvSpPr>
        <p:spPr>
          <a:xfrm>
            <a:off x="9876771" y="648390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AU" dirty="0">
                <a:solidFill>
                  <a:schemeClr val="bg1"/>
                </a:solidFill>
                <a:latin typeface="ABCSans Bold" panose="020B0803040403020204" pitchFamily="34" charset="0"/>
              </a:rPr>
              <a:t>9</a:t>
            </a:r>
          </a:p>
        </p:txBody>
      </p:sp>
    </p:spTree>
    <p:extLst>
      <p:ext uri="{BB962C8B-B14F-4D97-AF65-F5344CB8AC3E}">
        <p14:creationId xmlns:p14="http://schemas.microsoft.com/office/powerpoint/2010/main" val="2210055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624BEEA-01AA-49D8-AAB3-443601D08CB6}"/>
              </a:ext>
            </a:extLst>
          </p:cNvPr>
          <p:cNvSpPr/>
          <p:nvPr/>
        </p:nvSpPr>
        <p:spPr>
          <a:xfrm>
            <a:off x="497840" y="689978"/>
            <a:ext cx="11196320" cy="6263253"/>
          </a:xfrm>
          <a:prstGeom prst="rect">
            <a:avLst/>
          </a:prstGeom>
        </p:spPr>
        <p:txBody>
          <a:bodyPr wrap="square">
            <a:spAutoFit/>
          </a:bodyPr>
          <a:lstStyle/>
          <a:p>
            <a:pPr lvl="0"/>
            <a:endParaRPr lang="en-AU" sz="1200" dirty="0">
              <a:latin typeface="ABCSans Light" panose="020B0303040403020204" pitchFamily="34" charset="0"/>
            </a:endParaRPr>
          </a:p>
          <a:p>
            <a:r>
              <a:rPr lang="en-AU" sz="1200" dirty="0">
                <a:latin typeface="ABCSans Light" panose="020B0303040403020204" pitchFamily="34" charset="0"/>
              </a:rPr>
              <a:t>There are fifteen scenario cards. Five scenarios correspond with each coloured stoplight: red (unhealthy/bad signs), yellow (warning signs) and green (healthy/good signs). While there may be some discrepancies, the following is a list of suggested correct answers. </a:t>
            </a:r>
          </a:p>
          <a:p>
            <a:endParaRPr lang="en-AU" sz="1200" dirty="0">
              <a:latin typeface="ABCSans Light" panose="020B0303040403020204" pitchFamily="34" charset="0"/>
            </a:endParaRPr>
          </a:p>
          <a:p>
            <a:r>
              <a:rPr lang="en-AU" sz="1200" dirty="0">
                <a:solidFill>
                  <a:srgbClr val="D7A59C"/>
                </a:solidFill>
                <a:latin typeface="ABCSans Black" panose="020B0903040403020204" pitchFamily="34" charset="0"/>
              </a:rPr>
              <a:t>Red Light</a:t>
            </a:r>
          </a:p>
          <a:p>
            <a:endParaRPr lang="en-AU" sz="1200" dirty="0">
              <a:latin typeface="ABCSans Light" panose="020B0303040403020204" pitchFamily="34" charset="0"/>
            </a:endParaRPr>
          </a:p>
          <a:p>
            <a:r>
              <a:rPr lang="en-AU" sz="1200" dirty="0">
                <a:latin typeface="ABCSans Light" panose="020B0303040403020204" pitchFamily="34" charset="0"/>
              </a:rPr>
              <a:t>You are afraid of your friend’s temper. </a:t>
            </a:r>
          </a:p>
          <a:p>
            <a:r>
              <a:rPr lang="en-AU" sz="1200" dirty="0">
                <a:latin typeface="ABCSans Light" panose="020B0303040403020204" pitchFamily="34" charset="0"/>
              </a:rPr>
              <a:t>Your friend criticises you or people you care about. </a:t>
            </a:r>
          </a:p>
          <a:p>
            <a:r>
              <a:rPr lang="en-AU" sz="1200" dirty="0">
                <a:latin typeface="ABCSans Light" panose="020B0303040403020204" pitchFamily="34" charset="0"/>
              </a:rPr>
              <a:t>Your friend threatens to hurt you. </a:t>
            </a:r>
          </a:p>
          <a:p>
            <a:r>
              <a:rPr lang="en-AU" sz="1200" dirty="0">
                <a:latin typeface="ABCSans Light" panose="020B0303040403020204" pitchFamily="34" charset="0"/>
              </a:rPr>
              <a:t>Your friend bullies and makes fun of you or other kids at school. </a:t>
            </a:r>
          </a:p>
          <a:p>
            <a:r>
              <a:rPr lang="en-AU" sz="1200" dirty="0">
                <a:latin typeface="ABCSans Light" panose="020B0303040403020204" pitchFamily="34" charset="0"/>
              </a:rPr>
              <a:t>Your friend pressures you to do things you do not want to do. </a:t>
            </a:r>
          </a:p>
          <a:p>
            <a:endParaRPr lang="en-AU" sz="1200" dirty="0">
              <a:latin typeface="ABCSans Light" panose="020B0303040403020204" pitchFamily="34" charset="0"/>
            </a:endParaRPr>
          </a:p>
          <a:p>
            <a:r>
              <a:rPr lang="en-AU" sz="1200" dirty="0">
                <a:solidFill>
                  <a:srgbClr val="D7A59C"/>
                </a:solidFill>
                <a:latin typeface="ABCSans Black" panose="020B0903040403020204" pitchFamily="34" charset="0"/>
              </a:rPr>
              <a:t>Orange Light</a:t>
            </a:r>
          </a:p>
          <a:p>
            <a:endParaRPr lang="en-AU" sz="1200" dirty="0">
              <a:latin typeface="ABCSans Light" panose="020B0303040403020204" pitchFamily="34" charset="0"/>
            </a:endParaRPr>
          </a:p>
          <a:p>
            <a:r>
              <a:rPr lang="en-AU" sz="1200" dirty="0">
                <a:latin typeface="ABCSans Light" panose="020B0303040403020204" pitchFamily="34" charset="0"/>
              </a:rPr>
              <a:t>You are nervous that if you tell your friend something personal, s/he will tell other people at school. </a:t>
            </a:r>
          </a:p>
          <a:p>
            <a:r>
              <a:rPr lang="en-AU" sz="1200" dirty="0">
                <a:latin typeface="ABCSans Light" panose="020B0303040403020204" pitchFamily="34" charset="0"/>
              </a:rPr>
              <a:t>Your friend sometimes makes fun of you. </a:t>
            </a:r>
          </a:p>
          <a:p>
            <a:r>
              <a:rPr lang="en-AU" sz="1200" dirty="0">
                <a:latin typeface="ABCSans Light" panose="020B0303040403020204" pitchFamily="34" charset="0"/>
              </a:rPr>
              <a:t>You rarely get to plan what the two of you will do together. </a:t>
            </a:r>
          </a:p>
          <a:p>
            <a:r>
              <a:rPr lang="en-AU" sz="1200" dirty="0">
                <a:latin typeface="ABCSans Light" panose="020B0303040403020204" pitchFamily="34" charset="0"/>
              </a:rPr>
              <a:t>Your friend tells you not to hang out with certain people. </a:t>
            </a:r>
          </a:p>
          <a:p>
            <a:r>
              <a:rPr lang="en-AU" sz="1200" dirty="0">
                <a:latin typeface="ABCSans Light" panose="020B0303040403020204" pitchFamily="34" charset="0"/>
              </a:rPr>
              <a:t>You say that you agree with your friend, even when you really don’t. You are afraid they won’t be your friend anymore if you disagree. </a:t>
            </a:r>
          </a:p>
          <a:p>
            <a:endParaRPr lang="en-AU" sz="1200" dirty="0">
              <a:latin typeface="ABCSans Light" panose="020B0303040403020204" pitchFamily="34" charset="0"/>
            </a:endParaRPr>
          </a:p>
          <a:p>
            <a:r>
              <a:rPr lang="en-AU" sz="1200" dirty="0">
                <a:solidFill>
                  <a:srgbClr val="D7A59C"/>
                </a:solidFill>
                <a:latin typeface="ABCSans Black" panose="020B0903040403020204" pitchFamily="34" charset="0"/>
              </a:rPr>
              <a:t>Green Light</a:t>
            </a:r>
          </a:p>
          <a:p>
            <a:endParaRPr lang="en-AU" sz="1200" dirty="0">
              <a:latin typeface="ABCSans Light" panose="020B0303040403020204" pitchFamily="34" charset="0"/>
            </a:endParaRPr>
          </a:p>
          <a:p>
            <a:r>
              <a:rPr lang="en-AU" sz="1200" dirty="0">
                <a:latin typeface="ABCSans Light" panose="020B0303040403020204" pitchFamily="34" charset="0"/>
              </a:rPr>
              <a:t>You usually feel happy when you are with this person. </a:t>
            </a:r>
          </a:p>
          <a:p>
            <a:r>
              <a:rPr lang="en-AU" sz="1200" dirty="0">
                <a:latin typeface="ABCSans Light" panose="020B0303040403020204" pitchFamily="34" charset="0"/>
              </a:rPr>
              <a:t>Your friend respects your feelings and your opinions. </a:t>
            </a:r>
          </a:p>
          <a:p>
            <a:r>
              <a:rPr lang="en-AU" sz="1200" dirty="0">
                <a:latin typeface="ABCSans Light" panose="020B0303040403020204" pitchFamily="34" charset="0"/>
              </a:rPr>
              <a:t>Your friend talks to you about his/her feelings. </a:t>
            </a:r>
          </a:p>
          <a:p>
            <a:r>
              <a:rPr lang="en-AU" sz="1200" dirty="0">
                <a:latin typeface="ABCSans Light" panose="020B0303040403020204" pitchFamily="34" charset="0"/>
              </a:rPr>
              <a:t>Your friend is happy when good things happen to you. </a:t>
            </a:r>
          </a:p>
          <a:p>
            <a:r>
              <a:rPr lang="en-AU" sz="1200" dirty="0">
                <a:latin typeface="ABCSans Light" panose="020B0303040403020204" pitchFamily="34" charset="0"/>
              </a:rPr>
              <a:t>You enjoy being with this person, but you also enjoy spending time with other friends.</a:t>
            </a:r>
          </a:p>
          <a:p>
            <a:endParaRPr lang="en-AU" sz="1200" dirty="0">
              <a:latin typeface="ABCSans Light" panose="020B0303040403020204" pitchFamily="34" charset="0"/>
            </a:endParaRPr>
          </a:p>
          <a:p>
            <a:endParaRPr lang="en-AU" dirty="0"/>
          </a:p>
          <a:p>
            <a:pPr fontAlgn="base"/>
            <a:endParaRPr lang="en-AU" sz="1200" dirty="0">
              <a:latin typeface="ABCSans Light" panose="020B0303040403020204" pitchFamily="34" charset="0"/>
            </a:endParaRPr>
          </a:p>
          <a:p>
            <a:endParaRPr lang="en-AU" sz="1000" dirty="0">
              <a:latin typeface="ABCSans Light" panose="020B0303040403020204" pitchFamily="34" charset="0"/>
            </a:endParaRPr>
          </a:p>
          <a:p>
            <a:endParaRPr lang="en-AU" sz="1000" dirty="0">
              <a:latin typeface="ABCSans Light" panose="020B0303040403020204" pitchFamily="34" charset="0"/>
            </a:endParaRPr>
          </a:p>
          <a:p>
            <a:pPr>
              <a:spcBef>
                <a:spcPts val="600"/>
              </a:spcBef>
              <a:spcAft>
                <a:spcPts val="600"/>
              </a:spcAft>
              <a:buClr>
                <a:schemeClr val="accent2"/>
              </a:buClr>
              <a:buSzPct val="150000"/>
            </a:pPr>
            <a:r>
              <a:rPr lang="en-AU" sz="1000" dirty="0">
                <a:latin typeface="ABCSans Light" panose="020B0303040403020204" pitchFamily="34" charset="0"/>
                <a:cs typeface="Times New Roman" panose="02020603050405020304" pitchFamily="18" charset="0"/>
              </a:rPr>
              <a:t>	</a:t>
            </a:r>
          </a:p>
        </p:txBody>
      </p:sp>
      <p:sp>
        <p:nvSpPr>
          <p:cNvPr id="49" name="TextBox 48">
            <a:extLst>
              <a:ext uri="{FF2B5EF4-FFF2-40B4-BE49-F238E27FC236}">
                <a16:creationId xmlns:a16="http://schemas.microsoft.com/office/drawing/2014/main" id="{58A33A15-CA0D-4AE2-8D9A-7F3B68954145}"/>
              </a:ext>
            </a:extLst>
          </p:cNvPr>
          <p:cNvSpPr txBox="1">
            <a:spLocks noChangeAspect="1"/>
          </p:cNvSpPr>
          <p:nvPr/>
        </p:nvSpPr>
        <p:spPr>
          <a:xfrm>
            <a:off x="2451899" y="35746"/>
            <a:ext cx="8894936" cy="523220"/>
          </a:xfrm>
          <a:prstGeom prst="rect">
            <a:avLst/>
          </a:prstGeom>
          <a:noFill/>
        </p:spPr>
        <p:txBody>
          <a:bodyPr wrap="square" rtlCol="0">
            <a:spAutoFit/>
          </a:bodyPr>
          <a:lstStyle/>
          <a:p>
            <a:r>
              <a:rPr lang="en-AU" sz="2800" dirty="0">
                <a:solidFill>
                  <a:schemeClr val="bg1"/>
                </a:solidFill>
                <a:latin typeface="ABCSans Rounded" panose="020F0903040403060204" pitchFamily="34" charset="0"/>
              </a:rPr>
              <a:t>Episode 1: Is it ever okay to be a cannibal?</a:t>
            </a:r>
          </a:p>
        </p:txBody>
      </p:sp>
      <p:sp>
        <p:nvSpPr>
          <p:cNvPr id="24" name="Footer Placeholder 1">
            <a:extLst>
              <a:ext uri="{FF2B5EF4-FFF2-40B4-BE49-F238E27FC236}">
                <a16:creationId xmlns:a16="http://schemas.microsoft.com/office/drawing/2014/main" id="{D77FD1C5-B30E-456D-A3BE-D01D443C02DA}"/>
              </a:ext>
            </a:extLst>
          </p:cNvPr>
          <p:cNvSpPr>
            <a:spLocks noGrp="1"/>
          </p:cNvSpPr>
          <p:nvPr>
            <p:ph type="ftr" sz="quarter" idx="11"/>
          </p:nvPr>
        </p:nvSpPr>
        <p:spPr>
          <a:xfrm>
            <a:off x="1900268" y="6501849"/>
            <a:ext cx="2814344" cy="365125"/>
          </a:xfrm>
        </p:spPr>
        <p:txBody>
          <a:bodyPr/>
          <a:lstStyle/>
          <a:p>
            <a:pPr algn="l"/>
            <a:endParaRPr lang="en-AU" sz="800" dirty="0">
              <a:solidFill>
                <a:schemeClr val="tx1"/>
              </a:solidFill>
              <a:latin typeface="ABCSans Light" panose="020B0303040403020204" pitchFamily="34" charset="0"/>
            </a:endParaRPr>
          </a:p>
        </p:txBody>
      </p:sp>
      <p:sp>
        <p:nvSpPr>
          <p:cNvPr id="19" name="Slide Number Placeholder 1">
            <a:extLst>
              <a:ext uri="{FF2B5EF4-FFF2-40B4-BE49-F238E27FC236}">
                <a16:creationId xmlns:a16="http://schemas.microsoft.com/office/drawing/2014/main" id="{02968BD1-455B-4CD6-B9E4-34B0029F3F03}"/>
              </a:ext>
            </a:extLst>
          </p:cNvPr>
          <p:cNvSpPr>
            <a:spLocks noGrp="1"/>
          </p:cNvSpPr>
          <p:nvPr>
            <p:ph type="sldNum" sz="quarter" idx="12"/>
          </p:nvPr>
        </p:nvSpPr>
        <p:spPr>
          <a:xfrm>
            <a:off x="8610600" y="6495493"/>
            <a:ext cx="2057400" cy="365125"/>
          </a:xfrm>
        </p:spPr>
        <p:txBody>
          <a:bodyPr/>
          <a:lstStyle/>
          <a:p>
            <a:fld id="{3B3850AD-9C9C-41FE-9D9D-0083644B8808}" type="slidenum">
              <a:rPr lang="en-AU" smtClean="0">
                <a:solidFill>
                  <a:schemeClr val="bg1"/>
                </a:solidFill>
                <a:latin typeface="ABCSans Bold" panose="020B0803040403020204" pitchFamily="34" charset="0"/>
              </a:rPr>
              <a:pPr/>
              <a:t>12</a:t>
            </a:fld>
            <a:endParaRPr lang="en-AU" dirty="0">
              <a:solidFill>
                <a:schemeClr val="bg1"/>
              </a:solidFill>
              <a:latin typeface="ABCSans Bold" panose="020B0803040403020204" pitchFamily="34" charset="0"/>
            </a:endParaRPr>
          </a:p>
        </p:txBody>
      </p:sp>
      <p:pic>
        <p:nvPicPr>
          <p:cNvPr id="25" name="Picture 24">
            <a:extLst>
              <a:ext uri="{FF2B5EF4-FFF2-40B4-BE49-F238E27FC236}">
                <a16:creationId xmlns:a16="http://schemas.microsoft.com/office/drawing/2014/main" id="{63E21161-678F-4424-ACDC-E862FDE435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6069" y="6551543"/>
            <a:ext cx="506997" cy="253499"/>
          </a:xfrm>
          <a:prstGeom prst="rect">
            <a:avLst/>
          </a:prstGeom>
        </p:spPr>
      </p:pic>
      <p:sp>
        <p:nvSpPr>
          <p:cNvPr id="10" name="Rectangle 9">
            <a:extLst>
              <a:ext uri="{FF2B5EF4-FFF2-40B4-BE49-F238E27FC236}">
                <a16:creationId xmlns:a16="http://schemas.microsoft.com/office/drawing/2014/main" id="{F5474E21-144D-45C8-8FE6-10425956D9E3}"/>
              </a:ext>
            </a:extLst>
          </p:cNvPr>
          <p:cNvSpPr/>
          <p:nvPr/>
        </p:nvSpPr>
        <p:spPr>
          <a:xfrm>
            <a:off x="0" y="6492875"/>
            <a:ext cx="12192000" cy="365125"/>
          </a:xfrm>
          <a:prstGeom prst="rect">
            <a:avLst/>
          </a:prstGeom>
          <a:solidFill>
            <a:srgbClr val="667C6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a:p>
        </p:txBody>
      </p:sp>
      <p:pic>
        <p:nvPicPr>
          <p:cNvPr id="12" name="Graphic 11" descr="Traffic light">
            <a:extLst>
              <a:ext uri="{FF2B5EF4-FFF2-40B4-BE49-F238E27FC236}">
                <a16:creationId xmlns:a16="http://schemas.microsoft.com/office/drawing/2014/main" id="{3A858BD1-8E30-4749-BBAF-DC6D4CDDDDE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99367" y="1158528"/>
            <a:ext cx="5925715" cy="5925715"/>
          </a:xfrm>
          <a:prstGeom prst="rect">
            <a:avLst/>
          </a:prstGeom>
        </p:spPr>
      </p:pic>
      <p:sp>
        <p:nvSpPr>
          <p:cNvPr id="13" name="Slide Number Placeholder 1">
            <a:extLst>
              <a:ext uri="{FF2B5EF4-FFF2-40B4-BE49-F238E27FC236}">
                <a16:creationId xmlns:a16="http://schemas.microsoft.com/office/drawing/2014/main" id="{C6124FFA-36F2-4FD3-9A19-26AB780E5AD5}"/>
              </a:ext>
            </a:extLst>
          </p:cNvPr>
          <p:cNvSpPr txBox="1">
            <a:spLocks/>
          </p:cNvSpPr>
          <p:nvPr/>
        </p:nvSpPr>
        <p:spPr>
          <a:xfrm>
            <a:off x="9876771" y="648390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AU" dirty="0">
                <a:solidFill>
                  <a:schemeClr val="bg1"/>
                </a:solidFill>
                <a:latin typeface="ABCSans Bold" panose="020B0803040403020204" pitchFamily="34" charset="0"/>
              </a:rPr>
              <a:t>10</a:t>
            </a:r>
          </a:p>
        </p:txBody>
      </p:sp>
    </p:spTree>
    <p:extLst>
      <p:ext uri="{BB962C8B-B14F-4D97-AF65-F5344CB8AC3E}">
        <p14:creationId xmlns:p14="http://schemas.microsoft.com/office/powerpoint/2010/main" val="2331865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erson holding a sign&#10;&#10;Description generated with high confidence">
            <a:extLst>
              <a:ext uri="{FF2B5EF4-FFF2-40B4-BE49-F238E27FC236}">
                <a16:creationId xmlns:a16="http://schemas.microsoft.com/office/drawing/2014/main" id="{9706DD68-7188-44FC-AC03-2B85D2D48C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66167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BD2637C-C7A9-45BE-B277-8EA20F477ACB}"/>
              </a:ext>
            </a:extLst>
          </p:cNvPr>
          <p:cNvPicPr>
            <a:picLocks noChangeAspect="1"/>
          </p:cNvPicPr>
          <p:nvPr/>
        </p:nvPicPr>
        <p:blipFill>
          <a:blip r:embed="rId2">
            <a:lum bright="70000" contrast="-70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491353" y="1315642"/>
            <a:ext cx="6858000" cy="6858000"/>
          </a:xfrm>
          <a:prstGeom prst="rect">
            <a:avLst/>
          </a:prstGeom>
          <a:noFill/>
          <a:ln>
            <a:noFill/>
          </a:ln>
        </p:spPr>
      </p:pic>
      <p:sp>
        <p:nvSpPr>
          <p:cNvPr id="6" name="Rectangle 5">
            <a:extLst>
              <a:ext uri="{FF2B5EF4-FFF2-40B4-BE49-F238E27FC236}">
                <a16:creationId xmlns:a16="http://schemas.microsoft.com/office/drawing/2014/main" id="{1624BEEA-01AA-49D8-AAB3-443601D08CB6}"/>
              </a:ext>
            </a:extLst>
          </p:cNvPr>
          <p:cNvSpPr/>
          <p:nvPr/>
        </p:nvSpPr>
        <p:spPr>
          <a:xfrm>
            <a:off x="3664831" y="698777"/>
            <a:ext cx="8391464" cy="477054"/>
          </a:xfrm>
          <a:prstGeom prst="rect">
            <a:avLst/>
          </a:prstGeom>
        </p:spPr>
        <p:txBody>
          <a:bodyPr wrap="square">
            <a:spAutoFit/>
          </a:bodyPr>
          <a:lstStyle/>
          <a:p>
            <a:endParaRPr lang="en-AU" sz="1000" dirty="0">
              <a:latin typeface="ABCSans Light" panose="020B0303040403020204" pitchFamily="34" charset="0"/>
            </a:endParaRPr>
          </a:p>
          <a:p>
            <a:pPr>
              <a:spcBef>
                <a:spcPts val="600"/>
              </a:spcBef>
              <a:spcAft>
                <a:spcPts val="600"/>
              </a:spcAft>
              <a:buClr>
                <a:schemeClr val="accent2"/>
              </a:buClr>
              <a:buSzPct val="150000"/>
            </a:pPr>
            <a:r>
              <a:rPr lang="en-AU" sz="1000" dirty="0">
                <a:latin typeface="ABCSans Light" panose="020B0303040403020204" pitchFamily="34" charset="0"/>
                <a:cs typeface="Times New Roman" panose="02020603050405020304" pitchFamily="18" charset="0"/>
              </a:rPr>
              <a:t>	</a:t>
            </a:r>
          </a:p>
        </p:txBody>
      </p:sp>
      <p:sp>
        <p:nvSpPr>
          <p:cNvPr id="49" name="TextBox 48">
            <a:extLst>
              <a:ext uri="{FF2B5EF4-FFF2-40B4-BE49-F238E27FC236}">
                <a16:creationId xmlns:a16="http://schemas.microsoft.com/office/drawing/2014/main" id="{58A33A15-CA0D-4AE2-8D9A-7F3B68954145}"/>
              </a:ext>
            </a:extLst>
          </p:cNvPr>
          <p:cNvSpPr txBox="1">
            <a:spLocks noChangeAspect="1"/>
          </p:cNvSpPr>
          <p:nvPr/>
        </p:nvSpPr>
        <p:spPr>
          <a:xfrm>
            <a:off x="2451899" y="35746"/>
            <a:ext cx="8894936" cy="523220"/>
          </a:xfrm>
          <a:prstGeom prst="rect">
            <a:avLst/>
          </a:prstGeom>
          <a:noFill/>
        </p:spPr>
        <p:txBody>
          <a:bodyPr wrap="square" rtlCol="0">
            <a:spAutoFit/>
          </a:bodyPr>
          <a:lstStyle/>
          <a:p>
            <a:r>
              <a:rPr lang="en-AU" sz="2800" dirty="0">
                <a:solidFill>
                  <a:schemeClr val="bg1"/>
                </a:solidFill>
                <a:latin typeface="ABCSans Rounded" panose="020F0903040403060204" pitchFamily="34" charset="0"/>
              </a:rPr>
              <a:t>Episode 1: Is it ever okay to be a cannibal?</a:t>
            </a:r>
          </a:p>
        </p:txBody>
      </p:sp>
      <p:sp>
        <p:nvSpPr>
          <p:cNvPr id="18" name="Rectangle 17">
            <a:extLst>
              <a:ext uri="{FF2B5EF4-FFF2-40B4-BE49-F238E27FC236}">
                <a16:creationId xmlns:a16="http://schemas.microsoft.com/office/drawing/2014/main" id="{B722EFCE-38C4-45B5-9B48-49AF5235F38D}"/>
              </a:ext>
            </a:extLst>
          </p:cNvPr>
          <p:cNvSpPr/>
          <p:nvPr/>
        </p:nvSpPr>
        <p:spPr>
          <a:xfrm>
            <a:off x="0" y="6492875"/>
            <a:ext cx="12192000" cy="365125"/>
          </a:xfrm>
          <a:prstGeom prst="rect">
            <a:avLst/>
          </a:prstGeom>
          <a:solidFill>
            <a:srgbClr val="D7A59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a:p>
        </p:txBody>
      </p:sp>
      <p:pic>
        <p:nvPicPr>
          <p:cNvPr id="25" name="Picture 24">
            <a:extLst>
              <a:ext uri="{FF2B5EF4-FFF2-40B4-BE49-F238E27FC236}">
                <a16:creationId xmlns:a16="http://schemas.microsoft.com/office/drawing/2014/main" id="{63E21161-678F-4424-ACDC-E862FDE435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6069" y="6551543"/>
            <a:ext cx="506997" cy="253499"/>
          </a:xfrm>
          <a:prstGeom prst="rect">
            <a:avLst/>
          </a:prstGeom>
        </p:spPr>
      </p:pic>
      <p:sp>
        <p:nvSpPr>
          <p:cNvPr id="10" name="Rectangle 9">
            <a:extLst>
              <a:ext uri="{FF2B5EF4-FFF2-40B4-BE49-F238E27FC236}">
                <a16:creationId xmlns:a16="http://schemas.microsoft.com/office/drawing/2014/main" id="{BAD6C0C4-341C-4C4D-BBDB-90C27A8CAE3A}"/>
              </a:ext>
            </a:extLst>
          </p:cNvPr>
          <p:cNvSpPr/>
          <p:nvPr/>
        </p:nvSpPr>
        <p:spPr>
          <a:xfrm>
            <a:off x="4114091" y="1225053"/>
            <a:ext cx="7714718" cy="4231928"/>
          </a:xfrm>
          <a:prstGeom prst="rect">
            <a:avLst/>
          </a:prstGeom>
        </p:spPr>
        <p:txBody>
          <a:bodyPr wrap="square">
            <a:spAutoFit/>
          </a:bodyPr>
          <a:lstStyle/>
          <a:p>
            <a:r>
              <a:rPr lang="en-AU" sz="1200" dirty="0">
                <a:latin typeface="ABCSans Light" panose="020B0303040403020204" pitchFamily="34" charset="0"/>
              </a:rPr>
              <a:t>Warm-up: </a:t>
            </a:r>
          </a:p>
          <a:p>
            <a:endParaRPr lang="en-AU" sz="1200" dirty="0">
              <a:latin typeface="ABCSans Light" panose="020B0303040403020204" pitchFamily="34" charset="0"/>
            </a:endParaRPr>
          </a:p>
          <a:p>
            <a:r>
              <a:rPr lang="en-AU" sz="1200" dirty="0">
                <a:latin typeface="ABCSans Light" panose="020B0303040403020204" pitchFamily="34" charset="0"/>
              </a:rPr>
              <a:t>Define the three words: look, see and watch. Ask students what the difference is between each of these, and what each one implies. Describe a situation in which you do each of these things: look, see, and watch. Which one has the most sinister connotation, and why? </a:t>
            </a:r>
          </a:p>
          <a:p>
            <a:endParaRPr lang="en-AU" sz="1200" dirty="0">
              <a:latin typeface="ABCSans Light" panose="020B0303040403020204" pitchFamily="34" charset="0"/>
            </a:endParaRPr>
          </a:p>
          <a:p>
            <a:pPr lvl="0"/>
            <a:r>
              <a:rPr lang="en-AU" sz="1200" dirty="0">
                <a:latin typeface="ABCSans Light" panose="020B0303040403020204" pitchFamily="34" charset="0"/>
              </a:rPr>
              <a:t>Briefly introduce the concept of the panopticon prison (literally ‘all seeing’ prison), pioneered by Jeremy Bentham. Explain that the panopticon was designed as a system of control. </a:t>
            </a:r>
          </a:p>
          <a:p>
            <a:pPr lvl="0"/>
            <a:endParaRPr lang="en-AU" sz="1200" dirty="0">
              <a:latin typeface="ABCSans Light" panose="020B0303040403020204" pitchFamily="34" charset="0"/>
            </a:endParaRPr>
          </a:p>
          <a:p>
            <a:pPr lvl="0"/>
            <a:r>
              <a:rPr lang="en-AU" sz="1200" dirty="0">
                <a:latin typeface="ABCSans Light" panose="020B0303040403020204" pitchFamily="34" charset="0"/>
              </a:rPr>
              <a:t>Explain that while Jeremy Bentham never built his prison, and eventually rejected the idea, there have been several panopticon prisons built in the past.</a:t>
            </a:r>
          </a:p>
          <a:p>
            <a:pPr lvl="0"/>
            <a:endParaRPr lang="en-AU" sz="1200" dirty="0">
              <a:latin typeface="ABCSans Light" panose="020B0303040403020204" pitchFamily="34" charset="0"/>
            </a:endParaRPr>
          </a:p>
          <a:p>
            <a:pPr lvl="0"/>
            <a:r>
              <a:rPr lang="en-AU" sz="1200" dirty="0">
                <a:latin typeface="ABCSans Light" panose="020B0303040403020204" pitchFamily="34" charset="0"/>
              </a:rPr>
              <a:t>Display image of Cuban panopticon prison (next slide).</a:t>
            </a:r>
          </a:p>
          <a:p>
            <a:pPr lvl="0"/>
            <a:endParaRPr lang="en-AU" sz="1200" dirty="0">
              <a:latin typeface="ABCSans Light" panose="020B0303040403020204" pitchFamily="34" charset="0"/>
            </a:endParaRPr>
          </a:p>
          <a:p>
            <a:pPr lvl="0"/>
            <a:endParaRPr lang="en-AU" sz="1200" dirty="0">
              <a:latin typeface="ABCSans Light" panose="020B0303040403020204" pitchFamily="34" charset="0"/>
            </a:endParaRPr>
          </a:p>
          <a:p>
            <a:pPr lvl="0"/>
            <a:r>
              <a:rPr lang="en-AU" sz="1200" dirty="0">
                <a:latin typeface="ABCSans Light" panose="020B0303040403020204" pitchFamily="34" charset="0"/>
              </a:rPr>
              <a:t>Ask: </a:t>
            </a:r>
          </a:p>
          <a:p>
            <a:pPr lvl="0"/>
            <a:r>
              <a:rPr lang="en-AU" sz="1200" dirty="0">
                <a:latin typeface="ABCSans Light" panose="020B0303040403020204" pitchFamily="34" charset="0"/>
              </a:rPr>
              <a:t>Look at this photo of an old Cuban prison. It was built in a panopticon style. What makes this prison different to traditional ones? How do you think the design of this building works to control inmates?</a:t>
            </a:r>
          </a:p>
          <a:p>
            <a:pPr lvl="0"/>
            <a:endParaRPr lang="en-AU" sz="1200" dirty="0">
              <a:latin typeface="ABCSans Light" panose="020B0303040403020204" pitchFamily="34" charset="0"/>
            </a:endParaRPr>
          </a:p>
          <a:p>
            <a:pPr lvl="0"/>
            <a:endParaRPr lang="en-AU" sz="1200" dirty="0">
              <a:latin typeface="ABCSans Light" panose="020B0303040403020204" pitchFamily="34" charset="0"/>
            </a:endParaRPr>
          </a:p>
          <a:p>
            <a:endParaRPr lang="en-AU" sz="1200" dirty="0">
              <a:latin typeface="ABCSans Light" panose="020B0303040403020204" pitchFamily="34" charset="0"/>
            </a:endParaRPr>
          </a:p>
          <a:p>
            <a:pPr>
              <a:spcBef>
                <a:spcPts val="600"/>
              </a:spcBef>
              <a:spcAft>
                <a:spcPts val="600"/>
              </a:spcAft>
              <a:buClr>
                <a:schemeClr val="accent2"/>
              </a:buClr>
              <a:buSzPct val="150000"/>
            </a:pPr>
            <a:r>
              <a:rPr lang="en-AU" sz="1200" dirty="0">
                <a:latin typeface="ABCSans Light" panose="020B0303040403020204" pitchFamily="34" charset="0"/>
                <a:cs typeface="Times New Roman" panose="02020603050405020304" pitchFamily="18" charset="0"/>
              </a:rPr>
              <a:t>	</a:t>
            </a:r>
          </a:p>
        </p:txBody>
      </p:sp>
      <p:sp>
        <p:nvSpPr>
          <p:cNvPr id="11" name="Speech Bubble: Rectangle with Corners Rounded 10">
            <a:extLst>
              <a:ext uri="{FF2B5EF4-FFF2-40B4-BE49-F238E27FC236}">
                <a16:creationId xmlns:a16="http://schemas.microsoft.com/office/drawing/2014/main" id="{4D7954F0-BA19-437C-A0D1-7B26D758E09C}"/>
              </a:ext>
            </a:extLst>
          </p:cNvPr>
          <p:cNvSpPr/>
          <p:nvPr/>
        </p:nvSpPr>
        <p:spPr>
          <a:xfrm>
            <a:off x="363191" y="1343731"/>
            <a:ext cx="3383281" cy="2870035"/>
          </a:xfrm>
          <a:prstGeom prst="wedgeRoundRectCallout">
            <a:avLst>
              <a:gd name="adj1" fmla="val -30401"/>
              <a:gd name="adj2" fmla="val 55651"/>
              <a:gd name="adj3" fmla="val 16667"/>
            </a:avLst>
          </a:prstGeom>
          <a:noFill/>
          <a:ln w="38100">
            <a:solidFill>
              <a:srgbClr val="667C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Rectangle 1">
            <a:extLst>
              <a:ext uri="{FF2B5EF4-FFF2-40B4-BE49-F238E27FC236}">
                <a16:creationId xmlns:a16="http://schemas.microsoft.com/office/drawing/2014/main" id="{E3BBB3AB-1FDF-4FBA-B2C4-ED2BBFE28992}"/>
              </a:ext>
            </a:extLst>
          </p:cNvPr>
          <p:cNvSpPr/>
          <p:nvPr/>
        </p:nvSpPr>
        <p:spPr>
          <a:xfrm>
            <a:off x="527181" y="1454449"/>
            <a:ext cx="3055300" cy="2677656"/>
          </a:xfrm>
          <a:prstGeom prst="rect">
            <a:avLst/>
          </a:prstGeom>
        </p:spPr>
        <p:txBody>
          <a:bodyPr wrap="square">
            <a:spAutoFit/>
          </a:bodyPr>
          <a:lstStyle/>
          <a:p>
            <a:pPr lvl="0" algn="ctr"/>
            <a:r>
              <a:rPr lang="en-AU" sz="1200" dirty="0">
                <a:solidFill>
                  <a:srgbClr val="667C6F"/>
                </a:solidFill>
                <a:latin typeface="ABCSans Black" panose="020B0903040403020204" pitchFamily="34" charset="0"/>
              </a:rPr>
              <a:t>Listen: (link to ep)</a:t>
            </a:r>
          </a:p>
          <a:p>
            <a:pPr lvl="0"/>
            <a:endParaRPr lang="en-AU" sz="1200" dirty="0">
              <a:latin typeface="ABCSans Light" panose="020B0303040403020204" pitchFamily="34" charset="0"/>
            </a:endParaRPr>
          </a:p>
          <a:p>
            <a:pPr marL="179388" lvl="0" indent="-179388"/>
            <a:r>
              <a:rPr lang="en-AU" sz="1200" dirty="0">
                <a:latin typeface="ABCSans Light" panose="020B0303040403020204" pitchFamily="34" charset="0"/>
              </a:rPr>
              <a:t>1.   Pause at thinking question 1:  How do you know when someone is mature enough to go out without supervision?</a:t>
            </a:r>
          </a:p>
          <a:p>
            <a:pPr lvl="0"/>
            <a:endParaRPr lang="en-AU" sz="1200" dirty="0">
              <a:latin typeface="ABCSans Light" panose="020B0303040403020204" pitchFamily="34" charset="0"/>
            </a:endParaRPr>
          </a:p>
          <a:p>
            <a:pPr lvl="0"/>
            <a:r>
              <a:rPr lang="en-AU" sz="1200" dirty="0">
                <a:latin typeface="ABCSans Light" panose="020B0303040403020204" pitchFamily="34" charset="0"/>
              </a:rPr>
              <a:t>2.  Think, pair, share (1-2 minutes)</a:t>
            </a:r>
          </a:p>
          <a:p>
            <a:pPr lvl="0"/>
            <a:endParaRPr lang="en-AU" sz="1200" dirty="0">
              <a:latin typeface="ABCSans Light" panose="020B0303040403020204" pitchFamily="34" charset="0"/>
            </a:endParaRPr>
          </a:p>
          <a:p>
            <a:pPr marL="179388" lvl="0" indent="-179388"/>
            <a:r>
              <a:rPr lang="en-AU" sz="1200" dirty="0">
                <a:latin typeface="ABCSans Light" panose="020B0303040403020204" pitchFamily="34" charset="0"/>
              </a:rPr>
              <a:t>3.  Pause the podcast before the ‘brains trust’ section at 12m 20s  so students can discuss their answers to the question: should your parents be using GPS devices to track you?</a:t>
            </a:r>
          </a:p>
        </p:txBody>
      </p:sp>
      <p:sp>
        <p:nvSpPr>
          <p:cNvPr id="3" name="TextBox 2">
            <a:extLst>
              <a:ext uri="{FF2B5EF4-FFF2-40B4-BE49-F238E27FC236}">
                <a16:creationId xmlns:a16="http://schemas.microsoft.com/office/drawing/2014/main" id="{BFAAF22B-CE33-4CA2-803B-E11F949D36AF}"/>
              </a:ext>
            </a:extLst>
          </p:cNvPr>
          <p:cNvSpPr txBox="1"/>
          <p:nvPr/>
        </p:nvSpPr>
        <p:spPr>
          <a:xfrm>
            <a:off x="4114091" y="547025"/>
            <a:ext cx="5212080" cy="400110"/>
          </a:xfrm>
          <a:prstGeom prst="rect">
            <a:avLst/>
          </a:prstGeom>
          <a:noFill/>
        </p:spPr>
        <p:txBody>
          <a:bodyPr wrap="square" rtlCol="0">
            <a:spAutoFit/>
          </a:bodyPr>
          <a:lstStyle/>
          <a:p>
            <a:r>
              <a:rPr lang="en-AU" sz="2000" dirty="0">
                <a:solidFill>
                  <a:srgbClr val="667C6F"/>
                </a:solidFill>
                <a:latin typeface="ABCSans Black" panose="020B0903040403020204" pitchFamily="34" charset="0"/>
              </a:rPr>
              <a:t>Activity: Look, see or watch?</a:t>
            </a:r>
          </a:p>
        </p:txBody>
      </p:sp>
      <p:sp>
        <p:nvSpPr>
          <p:cNvPr id="13" name="Slide Number Placeholder 1">
            <a:extLst>
              <a:ext uri="{FF2B5EF4-FFF2-40B4-BE49-F238E27FC236}">
                <a16:creationId xmlns:a16="http://schemas.microsoft.com/office/drawing/2014/main" id="{26085863-BEAA-44E3-8ECF-4AF238F734BA}"/>
              </a:ext>
            </a:extLst>
          </p:cNvPr>
          <p:cNvSpPr txBox="1">
            <a:spLocks/>
          </p:cNvSpPr>
          <p:nvPr/>
        </p:nvSpPr>
        <p:spPr>
          <a:xfrm>
            <a:off x="9876771" y="648390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AU" dirty="0">
                <a:solidFill>
                  <a:schemeClr val="bg1"/>
                </a:solidFill>
                <a:latin typeface="ABCSans Bold" panose="020B0803040403020204" pitchFamily="34" charset="0"/>
              </a:rPr>
              <a:t>12</a:t>
            </a:r>
          </a:p>
        </p:txBody>
      </p:sp>
    </p:spTree>
    <p:extLst>
      <p:ext uri="{BB962C8B-B14F-4D97-AF65-F5344CB8AC3E}">
        <p14:creationId xmlns:p14="http://schemas.microsoft.com/office/powerpoint/2010/main" val="9895529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624BEEA-01AA-49D8-AAB3-443601D08CB6}"/>
              </a:ext>
            </a:extLst>
          </p:cNvPr>
          <p:cNvSpPr/>
          <p:nvPr/>
        </p:nvSpPr>
        <p:spPr>
          <a:xfrm>
            <a:off x="1900268" y="4352545"/>
            <a:ext cx="8044136" cy="723275"/>
          </a:xfrm>
          <a:prstGeom prst="rect">
            <a:avLst/>
          </a:prstGeom>
        </p:spPr>
        <p:txBody>
          <a:bodyPr wrap="square">
            <a:spAutoFit/>
          </a:bodyPr>
          <a:lstStyle/>
          <a:p>
            <a:endParaRPr lang="en-AU" sz="1200" dirty="0">
              <a:latin typeface="ABCSans Light" panose="020B0303040403020204" pitchFamily="34" charset="0"/>
            </a:endParaRPr>
          </a:p>
          <a:p>
            <a:endParaRPr lang="en-AU" sz="1200" dirty="0">
              <a:latin typeface="ABCSans Light" panose="020B0303040403020204" pitchFamily="34" charset="0"/>
            </a:endParaRPr>
          </a:p>
          <a:p>
            <a:pPr>
              <a:spcBef>
                <a:spcPts val="600"/>
              </a:spcBef>
              <a:spcAft>
                <a:spcPts val="600"/>
              </a:spcAft>
              <a:buClr>
                <a:schemeClr val="accent2"/>
              </a:buClr>
              <a:buSzPct val="150000"/>
            </a:pPr>
            <a:r>
              <a:rPr lang="en-AU" sz="1200" dirty="0">
                <a:latin typeface="ABCSans Light" panose="020B0303040403020204" pitchFamily="34" charset="0"/>
                <a:cs typeface="Times New Roman" panose="02020603050405020304" pitchFamily="18" charset="0"/>
              </a:rPr>
              <a:t>	</a:t>
            </a:r>
          </a:p>
        </p:txBody>
      </p:sp>
      <p:sp>
        <p:nvSpPr>
          <p:cNvPr id="24" name="Footer Placeholder 1">
            <a:extLst>
              <a:ext uri="{FF2B5EF4-FFF2-40B4-BE49-F238E27FC236}">
                <a16:creationId xmlns:a16="http://schemas.microsoft.com/office/drawing/2014/main" id="{D77FD1C5-B30E-456D-A3BE-D01D443C02DA}"/>
              </a:ext>
            </a:extLst>
          </p:cNvPr>
          <p:cNvSpPr>
            <a:spLocks noGrp="1"/>
          </p:cNvSpPr>
          <p:nvPr>
            <p:ph type="ftr" sz="quarter" idx="11"/>
          </p:nvPr>
        </p:nvSpPr>
        <p:spPr>
          <a:xfrm>
            <a:off x="1900268" y="6501849"/>
            <a:ext cx="2814344" cy="365125"/>
          </a:xfrm>
        </p:spPr>
        <p:txBody>
          <a:bodyPr/>
          <a:lstStyle/>
          <a:p>
            <a:pPr algn="l"/>
            <a:endParaRPr lang="en-AU" sz="800" dirty="0">
              <a:solidFill>
                <a:schemeClr val="tx1"/>
              </a:solidFill>
              <a:latin typeface="ABCSans Light" panose="020B0303040403020204" pitchFamily="34" charset="0"/>
            </a:endParaRPr>
          </a:p>
        </p:txBody>
      </p:sp>
      <p:sp>
        <p:nvSpPr>
          <p:cNvPr id="19" name="Slide Number Placeholder 1">
            <a:extLst>
              <a:ext uri="{FF2B5EF4-FFF2-40B4-BE49-F238E27FC236}">
                <a16:creationId xmlns:a16="http://schemas.microsoft.com/office/drawing/2014/main" id="{02968BD1-455B-4CD6-B9E4-34B0029F3F03}"/>
              </a:ext>
            </a:extLst>
          </p:cNvPr>
          <p:cNvSpPr>
            <a:spLocks noGrp="1"/>
          </p:cNvSpPr>
          <p:nvPr>
            <p:ph type="sldNum" sz="quarter" idx="12"/>
          </p:nvPr>
        </p:nvSpPr>
        <p:spPr>
          <a:xfrm>
            <a:off x="8610600" y="6495493"/>
            <a:ext cx="2057400" cy="365125"/>
          </a:xfrm>
        </p:spPr>
        <p:txBody>
          <a:bodyPr/>
          <a:lstStyle/>
          <a:p>
            <a:fld id="{3B3850AD-9C9C-41FE-9D9D-0083644B8808}" type="slidenum">
              <a:rPr lang="en-AU" smtClean="0">
                <a:solidFill>
                  <a:schemeClr val="bg1"/>
                </a:solidFill>
                <a:latin typeface="ABCSans Bold" panose="020B0803040403020204" pitchFamily="34" charset="0"/>
              </a:rPr>
              <a:pPr/>
              <a:t>15</a:t>
            </a:fld>
            <a:endParaRPr lang="en-AU" dirty="0">
              <a:solidFill>
                <a:schemeClr val="bg1"/>
              </a:solidFill>
              <a:latin typeface="ABCSans Bold" panose="020B0803040403020204" pitchFamily="34" charset="0"/>
            </a:endParaRPr>
          </a:p>
        </p:txBody>
      </p:sp>
      <p:pic>
        <p:nvPicPr>
          <p:cNvPr id="25" name="Picture 24">
            <a:extLst>
              <a:ext uri="{FF2B5EF4-FFF2-40B4-BE49-F238E27FC236}">
                <a16:creationId xmlns:a16="http://schemas.microsoft.com/office/drawing/2014/main" id="{63E21161-678F-4424-ACDC-E862FDE435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6069" y="6551543"/>
            <a:ext cx="506997" cy="253499"/>
          </a:xfrm>
          <a:prstGeom prst="rect">
            <a:avLst/>
          </a:prstGeom>
        </p:spPr>
      </p:pic>
      <p:pic>
        <p:nvPicPr>
          <p:cNvPr id="9" name="Graphic 8" descr="Chat">
            <a:extLst>
              <a:ext uri="{FF2B5EF4-FFF2-40B4-BE49-F238E27FC236}">
                <a16:creationId xmlns:a16="http://schemas.microsoft.com/office/drawing/2014/main" id="{5B340B13-9F39-4986-A228-9518330C3EE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940536" y="1099665"/>
            <a:ext cx="1302664" cy="1302664"/>
          </a:xfrm>
          <a:prstGeom prst="rect">
            <a:avLst/>
          </a:prstGeom>
        </p:spPr>
      </p:pic>
      <p:pic>
        <p:nvPicPr>
          <p:cNvPr id="13" name="Picture 12" descr="C:\Users\doyleb6w\Desktop\PanopticonPrison-TodSeelie-5.jpg">
            <a:extLst>
              <a:ext uri="{FF2B5EF4-FFF2-40B4-BE49-F238E27FC236}">
                <a16:creationId xmlns:a16="http://schemas.microsoft.com/office/drawing/2014/main" id="{C5FF50E7-F2A5-4CB7-86B2-2E0DCA59B437}"/>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01599" y="-264160"/>
            <a:ext cx="12476480" cy="7508240"/>
          </a:xfrm>
          <a:prstGeom prst="rect">
            <a:avLst/>
          </a:prstGeom>
          <a:noFill/>
          <a:ln>
            <a:noFill/>
          </a:ln>
        </p:spPr>
      </p:pic>
    </p:spTree>
    <p:extLst>
      <p:ext uri="{BB962C8B-B14F-4D97-AF65-F5344CB8AC3E}">
        <p14:creationId xmlns:p14="http://schemas.microsoft.com/office/powerpoint/2010/main" val="11438640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624BEEA-01AA-49D8-AAB3-443601D08CB6}"/>
              </a:ext>
            </a:extLst>
          </p:cNvPr>
          <p:cNvSpPr/>
          <p:nvPr/>
        </p:nvSpPr>
        <p:spPr>
          <a:xfrm>
            <a:off x="550392" y="556877"/>
            <a:ext cx="10580063" cy="6540252"/>
          </a:xfrm>
          <a:prstGeom prst="rect">
            <a:avLst/>
          </a:prstGeom>
        </p:spPr>
        <p:txBody>
          <a:bodyPr wrap="square">
            <a:spAutoFit/>
          </a:bodyPr>
          <a:lstStyle/>
          <a:p>
            <a:pPr lvl="0"/>
            <a:r>
              <a:rPr lang="en-AU" sz="1200" dirty="0">
                <a:latin typeface="ABCSans Light" panose="020B0303040403020204" pitchFamily="34" charset="0"/>
              </a:rPr>
              <a:t>Explain that the aim of the design is to allow all inmates of an institution to be observed / watched without the inmates being able to tell whether or not they are being watched. </a:t>
            </a:r>
          </a:p>
          <a:p>
            <a:pPr lvl="0"/>
            <a:endParaRPr lang="en-AU" sz="1200" dirty="0">
              <a:latin typeface="ABCSans Light" panose="020B0303040403020204" pitchFamily="34" charset="0"/>
            </a:endParaRPr>
          </a:p>
          <a:p>
            <a:pPr lvl="0"/>
            <a:r>
              <a:rPr lang="en-AU" sz="1200" dirty="0">
                <a:latin typeface="ABCSans Light" panose="020B0303040403020204" pitchFamily="34" charset="0"/>
              </a:rPr>
              <a:t>Next, divide students in to groups and give them 5-10 minutes to discuss how being watched would change their own behaviours. They will need to think about how they’d feel if their parents / teacher / siblings could be watching them at any time. Ask: pretend you live in a panopticon house – you don’t know when you are being watched, but you may be observed at any time. How does this change your behaviour?</a:t>
            </a:r>
          </a:p>
          <a:p>
            <a:pPr lvl="0"/>
            <a:endParaRPr lang="en-AU" sz="1200" dirty="0">
              <a:latin typeface="ABCSans Light" panose="020B0303040403020204" pitchFamily="34" charset="0"/>
            </a:endParaRPr>
          </a:p>
          <a:p>
            <a:r>
              <a:rPr lang="en-AU" sz="1200" dirty="0">
                <a:latin typeface="ABCSans Light" panose="020B0303040403020204" pitchFamily="34" charset="0"/>
              </a:rPr>
              <a:t>Explain that although it is physically impossible for a single ‘watchman’ in such a prison to observe all the inmates’ cells at once, the fact that the inmates cannot know when they are being watched means that they are motivated to act as though they are being watched at all times. Thus, they are effectively compelled to regulate their own behaviour. </a:t>
            </a:r>
          </a:p>
          <a:p>
            <a:endParaRPr lang="en-AU" sz="1200" dirty="0">
              <a:latin typeface="ABCSans Light" panose="020B0303040403020204" pitchFamily="34" charset="0"/>
            </a:endParaRPr>
          </a:p>
          <a:p>
            <a:r>
              <a:rPr lang="en-AU" sz="1200" dirty="0">
                <a:latin typeface="ABCSans Light" panose="020B0303040403020204" pitchFamily="34" charset="0"/>
              </a:rPr>
              <a:t>Consolidation: draw a panopticon home, in which parents may observe their children at all times, or vice versa. </a:t>
            </a:r>
          </a:p>
          <a:p>
            <a:endParaRPr lang="en-AU" sz="1200" dirty="0">
              <a:latin typeface="ABCSans Light" panose="020B0303040403020204" pitchFamily="34" charset="0"/>
            </a:endParaRPr>
          </a:p>
          <a:p>
            <a:pPr>
              <a:spcBef>
                <a:spcPts val="600"/>
              </a:spcBef>
              <a:spcAft>
                <a:spcPts val="600"/>
              </a:spcAft>
              <a:buClr>
                <a:schemeClr val="accent2"/>
              </a:buClr>
              <a:buSzPct val="150000"/>
            </a:pPr>
            <a:r>
              <a:rPr lang="en-AU" sz="1400" dirty="0">
                <a:solidFill>
                  <a:srgbClr val="D7A59C"/>
                </a:solidFill>
                <a:latin typeface="ABCSans Black" panose="020B0903040403020204" pitchFamily="34" charset="0"/>
              </a:rPr>
              <a:t>Activity 2: </a:t>
            </a:r>
            <a:r>
              <a:rPr lang="en-AU" sz="1400" dirty="0" err="1">
                <a:solidFill>
                  <a:srgbClr val="D7A59C"/>
                </a:solidFill>
                <a:latin typeface="ABCSans Black" panose="020B0903040403020204" pitchFamily="34" charset="0"/>
              </a:rPr>
              <a:t>IDEALists</a:t>
            </a:r>
            <a:endParaRPr lang="en-AU" sz="1400" dirty="0">
              <a:solidFill>
                <a:srgbClr val="D7A59C"/>
              </a:solidFill>
              <a:latin typeface="ABCSans Black" panose="020B0903040403020204" pitchFamily="34" charset="0"/>
            </a:endParaRPr>
          </a:p>
          <a:p>
            <a:r>
              <a:rPr lang="en-AU" sz="1200" dirty="0">
                <a:latin typeface="ABCSans Light" panose="020B0303040403020204" pitchFamily="34" charset="0"/>
              </a:rPr>
              <a:t>In this activity, students will revisit the central question: Should parents track their kids using GPS?</a:t>
            </a:r>
          </a:p>
          <a:p>
            <a:endParaRPr lang="en-AU" sz="1200" dirty="0">
              <a:latin typeface="ABCSans Light" panose="020B0303040403020204" pitchFamily="34" charset="0"/>
            </a:endParaRPr>
          </a:p>
          <a:p>
            <a:r>
              <a:rPr lang="en-AU" sz="1200" dirty="0">
                <a:latin typeface="ABCSans Light" panose="020B0303040403020204" pitchFamily="34" charset="0"/>
              </a:rPr>
              <a:t>Explain that in this activity, students will be examining a decision-making process called IDEAL. This follows a series of steps and is a system which may be applied to any decision.</a:t>
            </a:r>
          </a:p>
          <a:p>
            <a:endParaRPr lang="en-AU" sz="1200" dirty="0">
              <a:latin typeface="ABCSans Light" panose="020B0303040403020204" pitchFamily="34" charset="0"/>
            </a:endParaRPr>
          </a:p>
          <a:p>
            <a:pPr lvl="0"/>
            <a:r>
              <a:rPr lang="en-AU" sz="1200" dirty="0">
                <a:latin typeface="ABCSans Light" panose="020B0303040403020204" pitchFamily="34" charset="0"/>
              </a:rPr>
              <a:t>First, describe each of  the IDEAL steps:</a:t>
            </a:r>
          </a:p>
          <a:p>
            <a:pPr lvl="0"/>
            <a:endParaRPr lang="en-AU" sz="1200" dirty="0">
              <a:latin typeface="ABCSans Light" panose="020B0303040403020204" pitchFamily="34" charset="0"/>
            </a:endParaRPr>
          </a:p>
          <a:p>
            <a:r>
              <a:rPr lang="en-AU" sz="1200" dirty="0">
                <a:solidFill>
                  <a:srgbClr val="667C6F"/>
                </a:solidFill>
                <a:latin typeface="ABCSans Black" panose="020B0903040403020204" pitchFamily="34" charset="0"/>
              </a:rPr>
              <a:t>I – Identify the problem. </a:t>
            </a:r>
          </a:p>
          <a:p>
            <a:r>
              <a:rPr lang="en-AU" sz="1200" dirty="0">
                <a:solidFill>
                  <a:srgbClr val="667C6F"/>
                </a:solidFill>
                <a:latin typeface="ABCSans Black" panose="020B0903040403020204" pitchFamily="34" charset="0"/>
              </a:rPr>
              <a:t>D – Describe how you might solve this problem. </a:t>
            </a:r>
          </a:p>
          <a:p>
            <a:r>
              <a:rPr lang="en-AU" sz="1200" dirty="0">
                <a:solidFill>
                  <a:srgbClr val="667C6F"/>
                </a:solidFill>
                <a:latin typeface="ABCSans Black" panose="020B0903040403020204" pitchFamily="34" charset="0"/>
              </a:rPr>
              <a:t>E – Evaluate all the possible solutions. </a:t>
            </a:r>
          </a:p>
          <a:p>
            <a:r>
              <a:rPr lang="en-AU" sz="1200" dirty="0">
                <a:solidFill>
                  <a:srgbClr val="667C6F"/>
                </a:solidFill>
                <a:latin typeface="ABCSans Black" panose="020B0903040403020204" pitchFamily="34" charset="0"/>
              </a:rPr>
              <a:t>A – Act on one of the solutions. </a:t>
            </a:r>
          </a:p>
          <a:p>
            <a:r>
              <a:rPr lang="en-AU" sz="1200" dirty="0">
                <a:solidFill>
                  <a:srgbClr val="667C6F"/>
                </a:solidFill>
                <a:latin typeface="ABCSans Black" panose="020B0903040403020204" pitchFamily="34" charset="0"/>
              </a:rPr>
              <a:t>L – Learn from your choices.</a:t>
            </a:r>
          </a:p>
          <a:p>
            <a:endParaRPr lang="en-AU" sz="1200" dirty="0">
              <a:latin typeface="ABCSans Light" panose="020B0303040403020204" pitchFamily="34" charset="0"/>
            </a:endParaRPr>
          </a:p>
          <a:p>
            <a:pPr lvl="0"/>
            <a:r>
              <a:rPr lang="en-AU" sz="1200" dirty="0">
                <a:latin typeface="ABCSans Light" panose="020B0303040403020204" pitchFamily="34" charset="0"/>
              </a:rPr>
              <a:t>Split students into groups of any number to undertake their decision-making activity.</a:t>
            </a:r>
          </a:p>
          <a:p>
            <a:pPr lvl="0"/>
            <a:endParaRPr lang="en-AU" sz="1200" dirty="0">
              <a:latin typeface="ABCSans Light" panose="020B0303040403020204" pitchFamily="34" charset="0"/>
            </a:endParaRPr>
          </a:p>
          <a:p>
            <a:endParaRPr lang="en-AU" sz="1000" dirty="0">
              <a:latin typeface="ABCSans Light" panose="020B0303040403020204" pitchFamily="34" charset="0"/>
            </a:endParaRPr>
          </a:p>
          <a:p>
            <a:endParaRPr lang="en-AU" sz="1000" dirty="0">
              <a:latin typeface="ABCSans Light" panose="020B0303040403020204" pitchFamily="34" charset="0"/>
            </a:endParaRPr>
          </a:p>
          <a:p>
            <a:pPr>
              <a:spcBef>
                <a:spcPts val="600"/>
              </a:spcBef>
              <a:spcAft>
                <a:spcPts val="600"/>
              </a:spcAft>
              <a:buClr>
                <a:schemeClr val="accent2"/>
              </a:buClr>
              <a:buSzPct val="150000"/>
            </a:pPr>
            <a:r>
              <a:rPr lang="en-AU" sz="1000" dirty="0">
                <a:latin typeface="ABCSans Light" panose="020B0303040403020204" pitchFamily="34" charset="0"/>
                <a:cs typeface="Times New Roman" panose="02020603050405020304" pitchFamily="18" charset="0"/>
              </a:rPr>
              <a:t>	</a:t>
            </a:r>
          </a:p>
        </p:txBody>
      </p:sp>
      <p:sp>
        <p:nvSpPr>
          <p:cNvPr id="24" name="Footer Placeholder 1">
            <a:extLst>
              <a:ext uri="{FF2B5EF4-FFF2-40B4-BE49-F238E27FC236}">
                <a16:creationId xmlns:a16="http://schemas.microsoft.com/office/drawing/2014/main" id="{D77FD1C5-B30E-456D-A3BE-D01D443C02DA}"/>
              </a:ext>
            </a:extLst>
          </p:cNvPr>
          <p:cNvSpPr>
            <a:spLocks noGrp="1"/>
          </p:cNvSpPr>
          <p:nvPr>
            <p:ph type="ftr" sz="quarter" idx="11"/>
          </p:nvPr>
        </p:nvSpPr>
        <p:spPr>
          <a:xfrm>
            <a:off x="1900268" y="6501849"/>
            <a:ext cx="2814344" cy="365125"/>
          </a:xfrm>
        </p:spPr>
        <p:txBody>
          <a:bodyPr/>
          <a:lstStyle/>
          <a:p>
            <a:pPr algn="l"/>
            <a:endParaRPr lang="en-AU" sz="800" dirty="0">
              <a:solidFill>
                <a:schemeClr val="tx1"/>
              </a:solidFill>
              <a:latin typeface="ABCSans Light" panose="020B0303040403020204" pitchFamily="34" charset="0"/>
            </a:endParaRPr>
          </a:p>
        </p:txBody>
      </p:sp>
      <p:sp>
        <p:nvSpPr>
          <p:cNvPr id="19" name="Slide Number Placeholder 1">
            <a:extLst>
              <a:ext uri="{FF2B5EF4-FFF2-40B4-BE49-F238E27FC236}">
                <a16:creationId xmlns:a16="http://schemas.microsoft.com/office/drawing/2014/main" id="{02968BD1-455B-4CD6-B9E4-34B0029F3F03}"/>
              </a:ext>
            </a:extLst>
          </p:cNvPr>
          <p:cNvSpPr>
            <a:spLocks noGrp="1"/>
          </p:cNvSpPr>
          <p:nvPr>
            <p:ph type="sldNum" sz="quarter" idx="12"/>
          </p:nvPr>
        </p:nvSpPr>
        <p:spPr>
          <a:xfrm>
            <a:off x="8610600" y="6495493"/>
            <a:ext cx="2057400" cy="365125"/>
          </a:xfrm>
        </p:spPr>
        <p:txBody>
          <a:bodyPr/>
          <a:lstStyle/>
          <a:p>
            <a:fld id="{3B3850AD-9C9C-41FE-9D9D-0083644B8808}" type="slidenum">
              <a:rPr lang="en-AU" smtClean="0">
                <a:solidFill>
                  <a:schemeClr val="bg1"/>
                </a:solidFill>
                <a:latin typeface="ABCSans Bold" panose="020B0803040403020204" pitchFamily="34" charset="0"/>
              </a:rPr>
              <a:pPr/>
              <a:t>16</a:t>
            </a:fld>
            <a:endParaRPr lang="en-AU" dirty="0">
              <a:solidFill>
                <a:schemeClr val="bg1"/>
              </a:solidFill>
              <a:latin typeface="ABCSans Bold" panose="020B0803040403020204" pitchFamily="34" charset="0"/>
            </a:endParaRPr>
          </a:p>
        </p:txBody>
      </p:sp>
      <p:pic>
        <p:nvPicPr>
          <p:cNvPr id="25" name="Picture 24">
            <a:extLst>
              <a:ext uri="{FF2B5EF4-FFF2-40B4-BE49-F238E27FC236}">
                <a16:creationId xmlns:a16="http://schemas.microsoft.com/office/drawing/2014/main" id="{63E21161-678F-4424-ACDC-E862FDE435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6069" y="6551543"/>
            <a:ext cx="506997" cy="253499"/>
          </a:xfrm>
          <a:prstGeom prst="rect">
            <a:avLst/>
          </a:prstGeom>
        </p:spPr>
      </p:pic>
      <p:sp>
        <p:nvSpPr>
          <p:cNvPr id="10" name="Rectangle 9">
            <a:extLst>
              <a:ext uri="{FF2B5EF4-FFF2-40B4-BE49-F238E27FC236}">
                <a16:creationId xmlns:a16="http://schemas.microsoft.com/office/drawing/2014/main" id="{F5474E21-144D-45C8-8FE6-10425956D9E3}"/>
              </a:ext>
            </a:extLst>
          </p:cNvPr>
          <p:cNvSpPr/>
          <p:nvPr/>
        </p:nvSpPr>
        <p:spPr>
          <a:xfrm>
            <a:off x="0" y="6492875"/>
            <a:ext cx="12192000" cy="365125"/>
          </a:xfrm>
          <a:prstGeom prst="rect">
            <a:avLst/>
          </a:prstGeom>
          <a:solidFill>
            <a:srgbClr val="667C6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a:p>
        </p:txBody>
      </p:sp>
      <p:sp>
        <p:nvSpPr>
          <p:cNvPr id="8" name="Slide Number Placeholder 1">
            <a:extLst>
              <a:ext uri="{FF2B5EF4-FFF2-40B4-BE49-F238E27FC236}">
                <a16:creationId xmlns:a16="http://schemas.microsoft.com/office/drawing/2014/main" id="{F4F6CC56-8AC3-4837-AF46-A85E9C0F1DE5}"/>
              </a:ext>
            </a:extLst>
          </p:cNvPr>
          <p:cNvSpPr txBox="1">
            <a:spLocks/>
          </p:cNvSpPr>
          <p:nvPr/>
        </p:nvSpPr>
        <p:spPr>
          <a:xfrm>
            <a:off x="9876771" y="648390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AU" dirty="0">
                <a:solidFill>
                  <a:schemeClr val="bg1"/>
                </a:solidFill>
                <a:latin typeface="ABCSans Bold" panose="020B0803040403020204" pitchFamily="34" charset="0"/>
              </a:rPr>
              <a:t>14</a:t>
            </a:r>
          </a:p>
        </p:txBody>
      </p:sp>
      <p:pic>
        <p:nvPicPr>
          <p:cNvPr id="11" name="Graphic 10" descr="Head with gears">
            <a:extLst>
              <a:ext uri="{FF2B5EF4-FFF2-40B4-BE49-F238E27FC236}">
                <a16:creationId xmlns:a16="http://schemas.microsoft.com/office/drawing/2014/main" id="{5E34F85E-3203-45C8-BECD-5417BBF5E8F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64969" y="1224512"/>
            <a:ext cx="5327031" cy="5327031"/>
          </a:xfrm>
          <a:prstGeom prst="rect">
            <a:avLst/>
          </a:prstGeom>
        </p:spPr>
      </p:pic>
    </p:spTree>
    <p:extLst>
      <p:ext uri="{BB962C8B-B14F-4D97-AF65-F5344CB8AC3E}">
        <p14:creationId xmlns:p14="http://schemas.microsoft.com/office/powerpoint/2010/main" val="968993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624BEEA-01AA-49D8-AAB3-443601D08CB6}"/>
              </a:ext>
            </a:extLst>
          </p:cNvPr>
          <p:cNvSpPr/>
          <p:nvPr/>
        </p:nvSpPr>
        <p:spPr>
          <a:xfrm>
            <a:off x="550392" y="556877"/>
            <a:ext cx="10580063" cy="630942"/>
          </a:xfrm>
          <a:prstGeom prst="rect">
            <a:avLst/>
          </a:prstGeom>
        </p:spPr>
        <p:txBody>
          <a:bodyPr wrap="square">
            <a:spAutoFit/>
          </a:bodyPr>
          <a:lstStyle/>
          <a:p>
            <a:endParaRPr lang="en-AU" sz="1000" dirty="0">
              <a:latin typeface="ABCSans Light" panose="020B0303040403020204" pitchFamily="34" charset="0"/>
            </a:endParaRPr>
          </a:p>
          <a:p>
            <a:endParaRPr lang="en-AU" sz="1000" dirty="0">
              <a:latin typeface="ABCSans Light" panose="020B0303040403020204" pitchFamily="34" charset="0"/>
            </a:endParaRPr>
          </a:p>
          <a:p>
            <a:pPr>
              <a:spcBef>
                <a:spcPts val="600"/>
              </a:spcBef>
              <a:spcAft>
                <a:spcPts val="600"/>
              </a:spcAft>
              <a:buClr>
                <a:schemeClr val="accent2"/>
              </a:buClr>
              <a:buSzPct val="150000"/>
            </a:pPr>
            <a:r>
              <a:rPr lang="en-AU" sz="1000" dirty="0">
                <a:latin typeface="ABCSans Light" panose="020B0303040403020204" pitchFamily="34" charset="0"/>
                <a:cs typeface="Times New Roman" panose="02020603050405020304" pitchFamily="18" charset="0"/>
              </a:rPr>
              <a:t>	</a:t>
            </a:r>
          </a:p>
        </p:txBody>
      </p:sp>
      <p:sp>
        <p:nvSpPr>
          <p:cNvPr id="24" name="Footer Placeholder 1">
            <a:extLst>
              <a:ext uri="{FF2B5EF4-FFF2-40B4-BE49-F238E27FC236}">
                <a16:creationId xmlns:a16="http://schemas.microsoft.com/office/drawing/2014/main" id="{D77FD1C5-B30E-456D-A3BE-D01D443C02DA}"/>
              </a:ext>
            </a:extLst>
          </p:cNvPr>
          <p:cNvSpPr>
            <a:spLocks noGrp="1"/>
          </p:cNvSpPr>
          <p:nvPr>
            <p:ph type="ftr" sz="quarter" idx="11"/>
          </p:nvPr>
        </p:nvSpPr>
        <p:spPr>
          <a:xfrm>
            <a:off x="1900268" y="6501849"/>
            <a:ext cx="2814344" cy="365125"/>
          </a:xfrm>
        </p:spPr>
        <p:txBody>
          <a:bodyPr/>
          <a:lstStyle/>
          <a:p>
            <a:pPr algn="l"/>
            <a:endParaRPr lang="en-AU" sz="800" dirty="0">
              <a:solidFill>
                <a:schemeClr val="tx1"/>
              </a:solidFill>
              <a:latin typeface="ABCSans Light" panose="020B0303040403020204" pitchFamily="34" charset="0"/>
            </a:endParaRPr>
          </a:p>
        </p:txBody>
      </p:sp>
      <p:sp>
        <p:nvSpPr>
          <p:cNvPr id="19" name="Slide Number Placeholder 1">
            <a:extLst>
              <a:ext uri="{FF2B5EF4-FFF2-40B4-BE49-F238E27FC236}">
                <a16:creationId xmlns:a16="http://schemas.microsoft.com/office/drawing/2014/main" id="{02968BD1-455B-4CD6-B9E4-34B0029F3F03}"/>
              </a:ext>
            </a:extLst>
          </p:cNvPr>
          <p:cNvSpPr>
            <a:spLocks noGrp="1"/>
          </p:cNvSpPr>
          <p:nvPr>
            <p:ph type="sldNum" sz="quarter" idx="12"/>
          </p:nvPr>
        </p:nvSpPr>
        <p:spPr>
          <a:xfrm>
            <a:off x="8610600" y="6495493"/>
            <a:ext cx="2057400" cy="365125"/>
          </a:xfrm>
        </p:spPr>
        <p:txBody>
          <a:bodyPr/>
          <a:lstStyle/>
          <a:p>
            <a:fld id="{3B3850AD-9C9C-41FE-9D9D-0083644B8808}" type="slidenum">
              <a:rPr lang="en-AU" smtClean="0">
                <a:solidFill>
                  <a:schemeClr val="bg1"/>
                </a:solidFill>
                <a:latin typeface="ABCSans Bold" panose="020B0803040403020204" pitchFamily="34" charset="0"/>
              </a:rPr>
              <a:pPr/>
              <a:t>17</a:t>
            </a:fld>
            <a:endParaRPr lang="en-AU" dirty="0">
              <a:solidFill>
                <a:schemeClr val="bg1"/>
              </a:solidFill>
              <a:latin typeface="ABCSans Bold" panose="020B0803040403020204" pitchFamily="34" charset="0"/>
            </a:endParaRPr>
          </a:p>
        </p:txBody>
      </p:sp>
      <p:pic>
        <p:nvPicPr>
          <p:cNvPr id="25" name="Picture 24">
            <a:extLst>
              <a:ext uri="{FF2B5EF4-FFF2-40B4-BE49-F238E27FC236}">
                <a16:creationId xmlns:a16="http://schemas.microsoft.com/office/drawing/2014/main" id="{63E21161-678F-4424-ACDC-E862FDE435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6069" y="6551543"/>
            <a:ext cx="506997" cy="253499"/>
          </a:xfrm>
          <a:prstGeom prst="rect">
            <a:avLst/>
          </a:prstGeom>
        </p:spPr>
      </p:pic>
      <p:sp>
        <p:nvSpPr>
          <p:cNvPr id="10" name="Rectangle 9">
            <a:extLst>
              <a:ext uri="{FF2B5EF4-FFF2-40B4-BE49-F238E27FC236}">
                <a16:creationId xmlns:a16="http://schemas.microsoft.com/office/drawing/2014/main" id="{F5474E21-144D-45C8-8FE6-10425956D9E3}"/>
              </a:ext>
            </a:extLst>
          </p:cNvPr>
          <p:cNvSpPr/>
          <p:nvPr/>
        </p:nvSpPr>
        <p:spPr>
          <a:xfrm>
            <a:off x="0" y="6492875"/>
            <a:ext cx="12192000" cy="365125"/>
          </a:xfrm>
          <a:prstGeom prst="rect">
            <a:avLst/>
          </a:prstGeom>
          <a:solidFill>
            <a:srgbClr val="667C6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a:p>
        </p:txBody>
      </p:sp>
      <p:sp>
        <p:nvSpPr>
          <p:cNvPr id="8" name="Slide Number Placeholder 1">
            <a:extLst>
              <a:ext uri="{FF2B5EF4-FFF2-40B4-BE49-F238E27FC236}">
                <a16:creationId xmlns:a16="http://schemas.microsoft.com/office/drawing/2014/main" id="{0955444A-6906-4D50-BDB2-58E4463EAE6F}"/>
              </a:ext>
            </a:extLst>
          </p:cNvPr>
          <p:cNvSpPr txBox="1">
            <a:spLocks/>
          </p:cNvSpPr>
          <p:nvPr/>
        </p:nvSpPr>
        <p:spPr>
          <a:xfrm>
            <a:off x="9876771" y="648390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AU" dirty="0">
                <a:solidFill>
                  <a:schemeClr val="bg1"/>
                </a:solidFill>
                <a:latin typeface="ABCSans Bold" panose="020B0803040403020204" pitchFamily="34" charset="0"/>
              </a:rPr>
              <a:t>15</a:t>
            </a:r>
          </a:p>
        </p:txBody>
      </p:sp>
      <p:sp>
        <p:nvSpPr>
          <p:cNvPr id="12" name="Rectangle 11">
            <a:extLst>
              <a:ext uri="{FF2B5EF4-FFF2-40B4-BE49-F238E27FC236}">
                <a16:creationId xmlns:a16="http://schemas.microsoft.com/office/drawing/2014/main" id="{C5D50BBA-78C2-4041-913A-15762899777C}"/>
              </a:ext>
            </a:extLst>
          </p:cNvPr>
          <p:cNvSpPr/>
          <p:nvPr/>
        </p:nvSpPr>
        <p:spPr>
          <a:xfrm>
            <a:off x="326542" y="1183791"/>
            <a:ext cx="4918842" cy="3031599"/>
          </a:xfrm>
          <a:prstGeom prst="rect">
            <a:avLst/>
          </a:prstGeom>
        </p:spPr>
        <p:txBody>
          <a:bodyPr wrap="square">
            <a:spAutoFit/>
          </a:bodyPr>
          <a:lstStyle/>
          <a:p>
            <a:r>
              <a:rPr lang="en-AU" sz="1200" dirty="0">
                <a:latin typeface="ABCSans Light" panose="020B0303040403020204" pitchFamily="34" charset="0"/>
              </a:rPr>
              <a:t>Next, read out a letter to the class which poses the question they will be making a decision on.</a:t>
            </a:r>
          </a:p>
          <a:p>
            <a:pPr lvl="0"/>
            <a:endParaRPr lang="en-AU" sz="1200" dirty="0">
              <a:latin typeface="ABCSans Light" panose="020B0303040403020204" pitchFamily="34" charset="0"/>
            </a:endParaRPr>
          </a:p>
          <a:p>
            <a:pPr lvl="0"/>
            <a:r>
              <a:rPr lang="en-AU" sz="1200" dirty="0">
                <a:latin typeface="ABCSans Light" panose="020B0303040403020204" pitchFamily="34" charset="0"/>
              </a:rPr>
              <a:t>Students will now work through each of the decision-making steps in their books to solve Milly’s problem (display next slide for this activity)</a:t>
            </a:r>
          </a:p>
          <a:p>
            <a:endParaRPr lang="en-AU" sz="1200" dirty="0">
              <a:latin typeface="ABCSans Light" panose="020B0303040403020204" pitchFamily="34" charset="0"/>
            </a:endParaRPr>
          </a:p>
          <a:p>
            <a:endParaRPr lang="en-AU" sz="1200" dirty="0">
              <a:latin typeface="ABCSans Light" panose="020B0303040403020204" pitchFamily="34" charset="0"/>
            </a:endParaRPr>
          </a:p>
          <a:p>
            <a:pPr lvl="0"/>
            <a:r>
              <a:rPr lang="en-AU" sz="1200" dirty="0">
                <a:latin typeface="ABCSans Light" panose="020B0303040403020204" pitchFamily="34" charset="0"/>
              </a:rPr>
              <a:t>Consolidation: Student share their decisions, discussing each point they have worked through.</a:t>
            </a:r>
          </a:p>
          <a:p>
            <a:pPr lvl="0"/>
            <a:endParaRPr lang="en-AU" sz="1200" dirty="0">
              <a:latin typeface="ABCSans Light" panose="020B0303040403020204" pitchFamily="34" charset="0"/>
            </a:endParaRPr>
          </a:p>
          <a:p>
            <a:r>
              <a:rPr lang="en-AU" sz="1200" dirty="0">
                <a:latin typeface="ABCSans Light" panose="020B0303040403020204" pitchFamily="34" charset="0"/>
              </a:rPr>
              <a:t>To finish, have students write a letter to Milly, stating their final recommendations and reasons for them. </a:t>
            </a:r>
            <a:endParaRPr lang="en-AU" sz="1200" dirty="0">
              <a:latin typeface="ABCSans Light" panose="020B0303040403020204" pitchFamily="34" charset="0"/>
              <a:cs typeface="Times New Roman" panose="02020603050405020304" pitchFamily="18" charset="0"/>
            </a:endParaRPr>
          </a:p>
          <a:p>
            <a:endParaRPr lang="en-AU" sz="1000" dirty="0">
              <a:latin typeface="ABCSans Light" panose="020B0303040403020204" pitchFamily="34" charset="0"/>
            </a:endParaRPr>
          </a:p>
          <a:p>
            <a:endParaRPr lang="en-AU" sz="1000" dirty="0">
              <a:latin typeface="ABCSans Light" panose="020B0303040403020204" pitchFamily="34" charset="0"/>
            </a:endParaRPr>
          </a:p>
          <a:p>
            <a:pPr>
              <a:spcBef>
                <a:spcPts val="600"/>
              </a:spcBef>
              <a:spcAft>
                <a:spcPts val="600"/>
              </a:spcAft>
              <a:buClr>
                <a:schemeClr val="accent2"/>
              </a:buClr>
              <a:buSzPct val="150000"/>
            </a:pPr>
            <a:r>
              <a:rPr lang="en-AU" sz="1000" dirty="0">
                <a:latin typeface="ABCSans Light" panose="020B0303040403020204" pitchFamily="34" charset="0"/>
                <a:cs typeface="Times New Roman" panose="02020603050405020304" pitchFamily="18" charset="0"/>
              </a:rPr>
              <a:t>	</a:t>
            </a:r>
          </a:p>
        </p:txBody>
      </p:sp>
      <p:pic>
        <p:nvPicPr>
          <p:cNvPr id="5" name="Graphic 4" descr="Head with gears">
            <a:extLst>
              <a:ext uri="{FF2B5EF4-FFF2-40B4-BE49-F238E27FC236}">
                <a16:creationId xmlns:a16="http://schemas.microsoft.com/office/drawing/2014/main" id="{156C6951-2D5C-4AD2-B2A9-9F7E60D791A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5808" y="1357380"/>
            <a:ext cx="5327031" cy="5327031"/>
          </a:xfrm>
          <a:prstGeom prst="rect">
            <a:avLst/>
          </a:prstGeom>
        </p:spPr>
      </p:pic>
      <p:sp>
        <p:nvSpPr>
          <p:cNvPr id="14" name="TextBox 13">
            <a:extLst>
              <a:ext uri="{FF2B5EF4-FFF2-40B4-BE49-F238E27FC236}">
                <a16:creationId xmlns:a16="http://schemas.microsoft.com/office/drawing/2014/main" id="{0F89ED3B-B384-46F5-A25E-9A025088E391}"/>
              </a:ext>
            </a:extLst>
          </p:cNvPr>
          <p:cNvSpPr txBox="1"/>
          <p:nvPr/>
        </p:nvSpPr>
        <p:spPr>
          <a:xfrm>
            <a:off x="5366118" y="574591"/>
            <a:ext cx="6188866" cy="5909310"/>
          </a:xfrm>
          <a:prstGeom prst="rect">
            <a:avLst/>
          </a:prstGeom>
          <a:noFill/>
        </p:spPr>
        <p:txBody>
          <a:bodyPr wrap="square" rtlCol="0">
            <a:spAutoFit/>
          </a:bodyPr>
          <a:lstStyle/>
          <a:p>
            <a:r>
              <a:rPr lang="en-AU" b="1" i="1" dirty="0">
                <a:latin typeface="Bradley Hand ITC" panose="03070402050302030203" pitchFamily="66" charset="0"/>
              </a:rPr>
              <a:t>Dear Class,</a:t>
            </a:r>
            <a:endParaRPr lang="en-AU" b="1" dirty="0">
              <a:latin typeface="Bradley Hand ITC" panose="03070402050302030203" pitchFamily="66" charset="0"/>
            </a:endParaRPr>
          </a:p>
          <a:p>
            <a:r>
              <a:rPr lang="en-AU" b="1" i="1" dirty="0">
                <a:latin typeface="Bradley Hand ITC" panose="03070402050302030203" pitchFamily="66" charset="0"/>
              </a:rPr>
              <a:t>My name is Milly, and I’m 11 years old. I’m allowed to walk to and from school each day, as both my parents work full time. My best friend Molly lives just around the corner from me and we usually walk home together. Mum and I have an agreement that I phone her as soon as I get home each afternoon, but I sometimes forget. Usually it’s because I’m talking to Molly and just lose track of time, or I forget to do it when I get home. I have to admit, once or twice I have done the wrong thing and gone to the shop or the park without telling mum or dad, and they’ve been really worried. So now they’ve said that I have to wear a GPS tracker at all times so they can track me. They assure me they won’t use it unless they absolutely have to, but I think this is a gross invasion of my privacy! They should trust me.</a:t>
            </a:r>
            <a:endParaRPr lang="en-AU" b="1" dirty="0">
              <a:latin typeface="Bradley Hand ITC" panose="03070402050302030203" pitchFamily="66" charset="0"/>
            </a:endParaRPr>
          </a:p>
          <a:p>
            <a:r>
              <a:rPr lang="en-AU" b="1" i="1" dirty="0">
                <a:latin typeface="Bradley Hand ITC" panose="03070402050302030203" pitchFamily="66" charset="0"/>
              </a:rPr>
              <a:t>Our family is in deadlock over this issue. </a:t>
            </a:r>
            <a:endParaRPr lang="en-AU" b="1" dirty="0">
              <a:latin typeface="Bradley Hand ITC" panose="03070402050302030203" pitchFamily="66" charset="0"/>
            </a:endParaRPr>
          </a:p>
          <a:p>
            <a:r>
              <a:rPr lang="en-AU" b="1" i="1" dirty="0">
                <a:latin typeface="Bradley Hand ITC" panose="03070402050302030203" pitchFamily="66" charset="0"/>
              </a:rPr>
              <a:t>What should we do?</a:t>
            </a:r>
          </a:p>
          <a:p>
            <a:endParaRPr lang="en-AU" b="1" i="1" dirty="0">
              <a:latin typeface="Bradley Hand ITC" panose="03070402050302030203" pitchFamily="66" charset="0"/>
            </a:endParaRPr>
          </a:p>
          <a:p>
            <a:r>
              <a:rPr lang="en-AU" b="1" i="1" dirty="0">
                <a:latin typeface="Bradley Hand ITC" panose="03070402050302030203" pitchFamily="66" charset="0"/>
              </a:rPr>
              <a:t>Yours Sincerely,</a:t>
            </a:r>
          </a:p>
          <a:p>
            <a:r>
              <a:rPr lang="en-AU" b="1" i="1" dirty="0">
                <a:latin typeface="Bradley Hand ITC" panose="03070402050302030203" pitchFamily="66" charset="0"/>
              </a:rPr>
              <a:t>Milly. </a:t>
            </a:r>
            <a:endParaRPr lang="en-AU" b="1" dirty="0">
              <a:latin typeface="Bradley Hand ITC" panose="03070402050302030203" pitchFamily="66" charset="0"/>
            </a:endParaRPr>
          </a:p>
          <a:p>
            <a:endParaRPr lang="en-AU" dirty="0"/>
          </a:p>
        </p:txBody>
      </p:sp>
    </p:spTree>
    <p:extLst>
      <p:ext uri="{BB962C8B-B14F-4D97-AF65-F5344CB8AC3E}">
        <p14:creationId xmlns:p14="http://schemas.microsoft.com/office/powerpoint/2010/main" val="14266469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ooter Placeholder 1">
            <a:extLst>
              <a:ext uri="{FF2B5EF4-FFF2-40B4-BE49-F238E27FC236}">
                <a16:creationId xmlns:a16="http://schemas.microsoft.com/office/drawing/2014/main" id="{D77FD1C5-B30E-456D-A3BE-D01D443C02DA}"/>
              </a:ext>
            </a:extLst>
          </p:cNvPr>
          <p:cNvSpPr>
            <a:spLocks noGrp="1"/>
          </p:cNvSpPr>
          <p:nvPr>
            <p:ph type="ftr" sz="quarter" idx="11"/>
          </p:nvPr>
        </p:nvSpPr>
        <p:spPr>
          <a:xfrm>
            <a:off x="1900268" y="6501849"/>
            <a:ext cx="2814344" cy="365125"/>
          </a:xfrm>
        </p:spPr>
        <p:txBody>
          <a:bodyPr/>
          <a:lstStyle/>
          <a:p>
            <a:pPr algn="l"/>
            <a:endParaRPr lang="en-AU" sz="800" dirty="0">
              <a:solidFill>
                <a:schemeClr val="tx1"/>
              </a:solidFill>
              <a:latin typeface="ABCSans Light" panose="020B0303040403020204" pitchFamily="34" charset="0"/>
            </a:endParaRPr>
          </a:p>
        </p:txBody>
      </p:sp>
      <p:sp>
        <p:nvSpPr>
          <p:cNvPr id="19" name="Slide Number Placeholder 1">
            <a:extLst>
              <a:ext uri="{FF2B5EF4-FFF2-40B4-BE49-F238E27FC236}">
                <a16:creationId xmlns:a16="http://schemas.microsoft.com/office/drawing/2014/main" id="{02968BD1-455B-4CD6-B9E4-34B0029F3F03}"/>
              </a:ext>
            </a:extLst>
          </p:cNvPr>
          <p:cNvSpPr>
            <a:spLocks noGrp="1"/>
          </p:cNvSpPr>
          <p:nvPr>
            <p:ph type="sldNum" sz="quarter" idx="12"/>
          </p:nvPr>
        </p:nvSpPr>
        <p:spPr>
          <a:xfrm>
            <a:off x="8610600" y="6495493"/>
            <a:ext cx="2057400" cy="365125"/>
          </a:xfrm>
        </p:spPr>
        <p:txBody>
          <a:bodyPr/>
          <a:lstStyle/>
          <a:p>
            <a:fld id="{3B3850AD-9C9C-41FE-9D9D-0083644B8808}" type="slidenum">
              <a:rPr lang="en-AU" smtClean="0">
                <a:solidFill>
                  <a:schemeClr val="bg1"/>
                </a:solidFill>
                <a:latin typeface="ABCSans Bold" panose="020B0803040403020204" pitchFamily="34" charset="0"/>
              </a:rPr>
              <a:pPr/>
              <a:t>18</a:t>
            </a:fld>
            <a:endParaRPr lang="en-AU" dirty="0">
              <a:solidFill>
                <a:schemeClr val="bg1"/>
              </a:solidFill>
              <a:latin typeface="ABCSans Bold" panose="020B0803040403020204" pitchFamily="34" charset="0"/>
            </a:endParaRPr>
          </a:p>
        </p:txBody>
      </p:sp>
      <p:pic>
        <p:nvPicPr>
          <p:cNvPr id="25" name="Picture 24">
            <a:extLst>
              <a:ext uri="{FF2B5EF4-FFF2-40B4-BE49-F238E27FC236}">
                <a16:creationId xmlns:a16="http://schemas.microsoft.com/office/drawing/2014/main" id="{63E21161-678F-4424-ACDC-E862FDE435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6069" y="6551543"/>
            <a:ext cx="506997" cy="253499"/>
          </a:xfrm>
          <a:prstGeom prst="rect">
            <a:avLst/>
          </a:prstGeom>
        </p:spPr>
      </p:pic>
      <p:sp>
        <p:nvSpPr>
          <p:cNvPr id="10" name="Rectangle 9">
            <a:extLst>
              <a:ext uri="{FF2B5EF4-FFF2-40B4-BE49-F238E27FC236}">
                <a16:creationId xmlns:a16="http://schemas.microsoft.com/office/drawing/2014/main" id="{F5474E21-144D-45C8-8FE6-10425956D9E3}"/>
              </a:ext>
            </a:extLst>
          </p:cNvPr>
          <p:cNvSpPr/>
          <p:nvPr/>
        </p:nvSpPr>
        <p:spPr>
          <a:xfrm>
            <a:off x="0" y="6492875"/>
            <a:ext cx="12192000" cy="365125"/>
          </a:xfrm>
          <a:prstGeom prst="rect">
            <a:avLst/>
          </a:prstGeom>
          <a:solidFill>
            <a:srgbClr val="667C6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a:p>
        </p:txBody>
      </p:sp>
      <p:sp>
        <p:nvSpPr>
          <p:cNvPr id="7" name="Slide Number Placeholder 1">
            <a:extLst>
              <a:ext uri="{FF2B5EF4-FFF2-40B4-BE49-F238E27FC236}">
                <a16:creationId xmlns:a16="http://schemas.microsoft.com/office/drawing/2014/main" id="{8F1ACCB8-D623-4A02-83AF-55960C07F925}"/>
              </a:ext>
            </a:extLst>
          </p:cNvPr>
          <p:cNvSpPr txBox="1">
            <a:spLocks/>
          </p:cNvSpPr>
          <p:nvPr/>
        </p:nvSpPr>
        <p:spPr>
          <a:xfrm>
            <a:off x="9876771" y="648390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AU" dirty="0">
                <a:solidFill>
                  <a:schemeClr val="bg1"/>
                </a:solidFill>
                <a:latin typeface="ABCSans Bold" panose="020B0803040403020204" pitchFamily="34" charset="0"/>
              </a:rPr>
              <a:t>15</a:t>
            </a:r>
          </a:p>
        </p:txBody>
      </p:sp>
      <p:sp>
        <p:nvSpPr>
          <p:cNvPr id="2" name="TextBox 1">
            <a:extLst>
              <a:ext uri="{FF2B5EF4-FFF2-40B4-BE49-F238E27FC236}">
                <a16:creationId xmlns:a16="http://schemas.microsoft.com/office/drawing/2014/main" id="{26A91257-33B0-4CA8-830C-F94155E15DF9}"/>
              </a:ext>
            </a:extLst>
          </p:cNvPr>
          <p:cNvSpPr txBox="1"/>
          <p:nvPr/>
        </p:nvSpPr>
        <p:spPr>
          <a:xfrm>
            <a:off x="7265957" y="1120676"/>
            <a:ext cx="4463587" cy="4185761"/>
          </a:xfrm>
          <a:prstGeom prst="rect">
            <a:avLst/>
          </a:prstGeom>
          <a:noFill/>
        </p:spPr>
        <p:txBody>
          <a:bodyPr wrap="square" rtlCol="0">
            <a:spAutoFit/>
          </a:bodyPr>
          <a:lstStyle/>
          <a:p>
            <a:r>
              <a:rPr lang="en-AU" sz="1400" dirty="0">
                <a:solidFill>
                  <a:srgbClr val="667C6F"/>
                </a:solidFill>
                <a:latin typeface="ABCSans Bold" panose="020B0803040403020204" pitchFamily="34" charset="0"/>
              </a:rPr>
              <a:t>I –  Identify the problem faced by your character/s. </a:t>
            </a:r>
          </a:p>
          <a:p>
            <a:endParaRPr lang="en-AU" sz="1400" dirty="0">
              <a:solidFill>
                <a:srgbClr val="667C6F"/>
              </a:solidFill>
              <a:latin typeface="ABCSans Bold" panose="020B0803040403020204" pitchFamily="34" charset="0"/>
            </a:endParaRPr>
          </a:p>
          <a:p>
            <a:pPr marL="273050" indent="-273050"/>
            <a:r>
              <a:rPr lang="en-AU" sz="1400" dirty="0">
                <a:solidFill>
                  <a:srgbClr val="667C6F"/>
                </a:solidFill>
                <a:latin typeface="ABCSans Bold" panose="020B0803040403020204" pitchFamily="34" charset="0"/>
              </a:rPr>
              <a:t>D – Describe a number of ways s/he might solve  this problem:</a:t>
            </a:r>
          </a:p>
          <a:p>
            <a:endParaRPr lang="en-AU" sz="1400" dirty="0">
              <a:solidFill>
                <a:srgbClr val="667C6F"/>
              </a:solidFill>
              <a:latin typeface="ABCSans Bold" panose="020B0803040403020204" pitchFamily="34" charset="0"/>
            </a:endParaRPr>
          </a:p>
          <a:p>
            <a:pPr marL="273050" indent="-273050"/>
            <a:r>
              <a:rPr lang="en-AU" sz="1400" dirty="0">
                <a:solidFill>
                  <a:srgbClr val="667C6F"/>
                </a:solidFill>
                <a:latin typeface="ABCSans Bold" panose="020B0803040403020204" pitchFamily="34" charset="0"/>
              </a:rPr>
              <a:t>E - Evaluate all the possible solutions. Ask yourself: “What would happen if the character chose this solution versus another one?” Choose the solution that you think is best. Be prepared to defend your choice.</a:t>
            </a:r>
          </a:p>
          <a:p>
            <a:endParaRPr lang="en-AU" sz="1400" dirty="0">
              <a:solidFill>
                <a:srgbClr val="667C6F"/>
              </a:solidFill>
              <a:latin typeface="ABCSans Bold" panose="020B0803040403020204" pitchFamily="34" charset="0"/>
            </a:endParaRPr>
          </a:p>
          <a:p>
            <a:r>
              <a:rPr lang="en-AU" sz="1400" i="1" dirty="0">
                <a:solidFill>
                  <a:srgbClr val="667C6F"/>
                </a:solidFill>
                <a:latin typeface="ABCSans Bold" panose="020B0803040403020204" pitchFamily="34" charset="0"/>
              </a:rPr>
              <a:t>Note that ‘A’ and ‘L’ steps are followed once the decision has been made:</a:t>
            </a:r>
          </a:p>
          <a:p>
            <a:endParaRPr lang="en-AU" sz="1400" dirty="0">
              <a:solidFill>
                <a:srgbClr val="667C6F"/>
              </a:solidFill>
              <a:latin typeface="ABCSans Bold" panose="020B0803040403020204" pitchFamily="34" charset="0"/>
            </a:endParaRPr>
          </a:p>
          <a:p>
            <a:r>
              <a:rPr lang="en-AU" sz="1400" dirty="0">
                <a:solidFill>
                  <a:srgbClr val="667C6F"/>
                </a:solidFill>
                <a:latin typeface="ABCSans Bold" panose="020B0803040403020204" pitchFamily="34" charset="0"/>
              </a:rPr>
              <a:t>A – Act on advice (Milly does as they suggest)</a:t>
            </a:r>
          </a:p>
          <a:p>
            <a:endParaRPr lang="en-AU" sz="1400" dirty="0">
              <a:solidFill>
                <a:srgbClr val="667C6F"/>
              </a:solidFill>
              <a:latin typeface="ABCSans Bold" panose="020B0803040403020204" pitchFamily="34" charset="0"/>
            </a:endParaRPr>
          </a:p>
          <a:p>
            <a:pPr marL="273050" indent="-273050"/>
            <a:r>
              <a:rPr lang="en-AU" sz="1400" dirty="0">
                <a:solidFill>
                  <a:srgbClr val="667C6F"/>
                </a:solidFill>
                <a:latin typeface="ABCSans Bold" panose="020B0803040403020204" pitchFamily="34" charset="0"/>
              </a:rPr>
              <a:t>L – Learnings. What might Milly learn from this process?</a:t>
            </a:r>
          </a:p>
          <a:p>
            <a:endParaRPr lang="en-AU" sz="1400" dirty="0">
              <a:latin typeface="ABCSans Bold" panose="020B0803040403020204" pitchFamily="34" charset="0"/>
            </a:endParaRPr>
          </a:p>
        </p:txBody>
      </p:sp>
      <p:sp>
        <p:nvSpPr>
          <p:cNvPr id="4" name="TextBox 3">
            <a:extLst>
              <a:ext uri="{FF2B5EF4-FFF2-40B4-BE49-F238E27FC236}">
                <a16:creationId xmlns:a16="http://schemas.microsoft.com/office/drawing/2014/main" id="{13D26DA5-D1E5-4D9C-8ADA-4F63A132D599}"/>
              </a:ext>
            </a:extLst>
          </p:cNvPr>
          <p:cNvSpPr txBox="1"/>
          <p:nvPr/>
        </p:nvSpPr>
        <p:spPr>
          <a:xfrm>
            <a:off x="213007" y="775101"/>
            <a:ext cx="6188866" cy="5909310"/>
          </a:xfrm>
          <a:prstGeom prst="rect">
            <a:avLst/>
          </a:prstGeom>
          <a:noFill/>
        </p:spPr>
        <p:txBody>
          <a:bodyPr wrap="square" rtlCol="0">
            <a:spAutoFit/>
          </a:bodyPr>
          <a:lstStyle/>
          <a:p>
            <a:r>
              <a:rPr lang="en-AU" b="1" i="1" dirty="0">
                <a:latin typeface="Bradley Hand ITC" panose="03070402050302030203" pitchFamily="66" charset="0"/>
              </a:rPr>
              <a:t>Dear Class,</a:t>
            </a:r>
            <a:endParaRPr lang="en-AU" b="1" dirty="0">
              <a:latin typeface="Bradley Hand ITC" panose="03070402050302030203" pitchFamily="66" charset="0"/>
            </a:endParaRPr>
          </a:p>
          <a:p>
            <a:r>
              <a:rPr lang="en-AU" b="1" i="1" dirty="0">
                <a:latin typeface="Bradley Hand ITC" panose="03070402050302030203" pitchFamily="66" charset="0"/>
              </a:rPr>
              <a:t>My name is Milly, and I’m 11 years old. I’m allowed to walk to and from school each day, as both my parents work full time. My best friend Molly lives just around the corner from me and we usually walk home together. Mum and I have an agreement that I phone her as soon as I get home each afternoon, but I sometimes forget. Usually it’s because I’m talking to Molly and just lose track of time, or I forget to do it when I get home. I have to admit, once or twice I have done the wrong thing and gone to the shop or the park without telling mum or dad, and they’ve been really worried. So now they’ve said that I have to wear a GPS tracker at all times so they can track me. They assure me they won’t use it unless they absolutely have to, but I think this is a gross invasion of my privacy! They should trust me.</a:t>
            </a:r>
            <a:endParaRPr lang="en-AU" b="1" dirty="0">
              <a:latin typeface="Bradley Hand ITC" panose="03070402050302030203" pitchFamily="66" charset="0"/>
            </a:endParaRPr>
          </a:p>
          <a:p>
            <a:r>
              <a:rPr lang="en-AU" b="1" i="1" dirty="0">
                <a:latin typeface="Bradley Hand ITC" panose="03070402050302030203" pitchFamily="66" charset="0"/>
              </a:rPr>
              <a:t>Our family is in deadlock over this issue. </a:t>
            </a:r>
            <a:endParaRPr lang="en-AU" b="1" dirty="0">
              <a:latin typeface="Bradley Hand ITC" panose="03070402050302030203" pitchFamily="66" charset="0"/>
            </a:endParaRPr>
          </a:p>
          <a:p>
            <a:r>
              <a:rPr lang="en-AU" b="1" i="1" dirty="0">
                <a:latin typeface="Bradley Hand ITC" panose="03070402050302030203" pitchFamily="66" charset="0"/>
              </a:rPr>
              <a:t>What should we do?</a:t>
            </a:r>
          </a:p>
          <a:p>
            <a:endParaRPr lang="en-AU" b="1" i="1" dirty="0">
              <a:latin typeface="Bradley Hand ITC" panose="03070402050302030203" pitchFamily="66" charset="0"/>
            </a:endParaRPr>
          </a:p>
          <a:p>
            <a:r>
              <a:rPr lang="en-AU" b="1" i="1" dirty="0">
                <a:latin typeface="Bradley Hand ITC" panose="03070402050302030203" pitchFamily="66" charset="0"/>
              </a:rPr>
              <a:t>Yours Sincerely,</a:t>
            </a:r>
          </a:p>
          <a:p>
            <a:r>
              <a:rPr lang="en-AU" b="1" i="1" dirty="0">
                <a:latin typeface="Bradley Hand ITC" panose="03070402050302030203" pitchFamily="66" charset="0"/>
              </a:rPr>
              <a:t>Milly. </a:t>
            </a:r>
            <a:endParaRPr lang="en-AU" b="1" dirty="0">
              <a:latin typeface="Bradley Hand ITC" panose="03070402050302030203" pitchFamily="66" charset="0"/>
            </a:endParaRPr>
          </a:p>
          <a:p>
            <a:endParaRPr lang="en-AU" dirty="0"/>
          </a:p>
        </p:txBody>
      </p:sp>
      <p:sp>
        <p:nvSpPr>
          <p:cNvPr id="5" name="Thought Bubble: Cloud 4">
            <a:extLst>
              <a:ext uri="{FF2B5EF4-FFF2-40B4-BE49-F238E27FC236}">
                <a16:creationId xmlns:a16="http://schemas.microsoft.com/office/drawing/2014/main" id="{FC25E01A-00A1-49E1-8E83-293814F61DF1}"/>
              </a:ext>
            </a:extLst>
          </p:cNvPr>
          <p:cNvSpPr/>
          <p:nvPr/>
        </p:nvSpPr>
        <p:spPr>
          <a:xfrm>
            <a:off x="6222124" y="2343807"/>
            <a:ext cx="5023944" cy="3283066"/>
          </a:xfrm>
          <a:prstGeom prst="cloudCallout">
            <a:avLst>
              <a:gd name="adj1" fmla="val 46256"/>
              <a:gd name="adj2" fmla="val 65824"/>
            </a:avLst>
          </a:prstGeom>
          <a:solidFill>
            <a:srgbClr val="D7A59C">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8735656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holding a sign&#10;&#10;Description generated with high confidence">
            <a:extLst>
              <a:ext uri="{FF2B5EF4-FFF2-40B4-BE49-F238E27FC236}">
                <a16:creationId xmlns:a16="http://schemas.microsoft.com/office/drawing/2014/main" id="{EC2F59EE-1002-4FE3-936D-00FEBDCD57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48751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10;&#10;Description generated with very high confidence">
            <a:extLst>
              <a:ext uri="{FF2B5EF4-FFF2-40B4-BE49-F238E27FC236}">
                <a16:creationId xmlns:a16="http://schemas.microsoft.com/office/drawing/2014/main" id="{D39059CC-C183-4A01-AC8D-FB632B6C48F3}"/>
              </a:ext>
            </a:extLst>
          </p:cNvPr>
          <p:cNvPicPr>
            <a:picLocks noChangeAspect="1"/>
          </p:cNvPicPr>
          <p:nvPr/>
        </p:nvPicPr>
        <p:blipFill rotWithShape="1">
          <a:blip r:embed="rId2">
            <a:extLst>
              <a:ext uri="{28A0092B-C50C-407E-A947-70E740481C1C}">
                <a14:useLocalDpi xmlns:a14="http://schemas.microsoft.com/office/drawing/2010/main" val="0"/>
              </a:ext>
            </a:extLst>
          </a:blip>
          <a:srcRect r="15596" b="17211"/>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A9462ACC-80CB-4EA2-A953-78086723CDAC}"/>
              </a:ext>
            </a:extLst>
          </p:cNvPr>
          <p:cNvSpPr/>
          <p:nvPr/>
        </p:nvSpPr>
        <p:spPr>
          <a:xfrm>
            <a:off x="588677" y="3093624"/>
            <a:ext cx="3836178" cy="3323987"/>
          </a:xfrm>
          <a:prstGeom prst="rect">
            <a:avLst/>
          </a:prstGeom>
        </p:spPr>
        <p:txBody>
          <a:bodyPr wrap="square">
            <a:spAutoFit/>
          </a:bodyPr>
          <a:lstStyle/>
          <a:p>
            <a:r>
              <a:rPr lang="en-AU" sz="1400" dirty="0">
                <a:solidFill>
                  <a:schemeClr val="bg1"/>
                </a:solidFill>
                <a:latin typeface="ABCSans Bold" panose="020B0803040403020204" pitchFamily="34" charset="0"/>
              </a:rPr>
              <a:t>Short &amp; Curly is a fast-paced, fun-filled ethics podcast for kids and their parents or teachers, with questions and ideas to really get you thinking. It asks curly questions about animals, technology, school, pop culture and the future.</a:t>
            </a:r>
          </a:p>
          <a:p>
            <a:endParaRPr lang="en-AU" sz="1400" dirty="0">
              <a:solidFill>
                <a:schemeClr val="bg1"/>
              </a:solidFill>
              <a:latin typeface="ABCSans Bold" panose="020B0803040403020204" pitchFamily="34" charset="0"/>
            </a:endParaRPr>
          </a:p>
          <a:p>
            <a:r>
              <a:rPr lang="en-AU" sz="1400" dirty="0">
                <a:solidFill>
                  <a:schemeClr val="bg1"/>
                </a:solidFill>
                <a:latin typeface="ABCSans Bold" panose="020B0803040403020204" pitchFamily="34" charset="0"/>
              </a:rPr>
              <a:t>The activities in this pack are designed to be used alongside listening to the podcast, in the classroom, but can easily be adapted for use at home. </a:t>
            </a:r>
          </a:p>
          <a:p>
            <a:endParaRPr lang="en-AU" sz="1400" dirty="0">
              <a:solidFill>
                <a:schemeClr val="bg1"/>
              </a:solidFill>
              <a:latin typeface="ABCSans Bold" panose="020B0803040403020204" pitchFamily="34" charset="0"/>
            </a:endParaRPr>
          </a:p>
          <a:p>
            <a:r>
              <a:rPr lang="en-AU" sz="1400" dirty="0">
                <a:solidFill>
                  <a:schemeClr val="bg1"/>
                </a:solidFill>
                <a:latin typeface="ABCSans Bold" panose="020B0803040403020204" pitchFamily="34" charset="0"/>
              </a:rPr>
              <a:t>Each episode begins with a listening guide, followed by a group activity around the central theme or question.  </a:t>
            </a:r>
          </a:p>
        </p:txBody>
      </p:sp>
      <p:pic>
        <p:nvPicPr>
          <p:cNvPr id="12" name="Picture 11">
            <a:extLst>
              <a:ext uri="{FF2B5EF4-FFF2-40B4-BE49-F238E27FC236}">
                <a16:creationId xmlns:a16="http://schemas.microsoft.com/office/drawing/2014/main" id="{A614E7A9-1E85-4556-AB07-1437C0094B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4646" y="6095613"/>
            <a:ext cx="1127308" cy="563655"/>
          </a:xfrm>
          <a:prstGeom prst="rect">
            <a:avLst/>
          </a:prstGeom>
        </p:spPr>
      </p:pic>
      <p:graphicFrame>
        <p:nvGraphicFramePr>
          <p:cNvPr id="11" name="Table 10">
            <a:extLst>
              <a:ext uri="{FF2B5EF4-FFF2-40B4-BE49-F238E27FC236}">
                <a16:creationId xmlns:a16="http://schemas.microsoft.com/office/drawing/2014/main" id="{A679EA57-9131-42F5-A633-DD0B47DADF8C}"/>
              </a:ext>
            </a:extLst>
          </p:cNvPr>
          <p:cNvGraphicFramePr>
            <a:graphicFrameLocks noGrp="1"/>
          </p:cNvGraphicFramePr>
          <p:nvPr>
            <p:extLst>
              <p:ext uri="{D42A27DB-BD31-4B8C-83A1-F6EECF244321}">
                <p14:modId xmlns:p14="http://schemas.microsoft.com/office/powerpoint/2010/main" val="4267566538"/>
              </p:ext>
            </p:extLst>
          </p:nvPr>
        </p:nvGraphicFramePr>
        <p:xfrm>
          <a:off x="588677" y="440389"/>
          <a:ext cx="4803130" cy="2164080"/>
        </p:xfrm>
        <a:graphic>
          <a:graphicData uri="http://schemas.openxmlformats.org/drawingml/2006/table">
            <a:tbl>
              <a:tblPr firstRow="1" bandRow="1">
                <a:tableStyleId>{0505E3EF-67EA-436B-97B2-0124C06EBD24}</a:tableStyleId>
              </a:tblPr>
              <a:tblGrid>
                <a:gridCol w="3231931">
                  <a:extLst>
                    <a:ext uri="{9D8B030D-6E8A-4147-A177-3AD203B41FA5}">
                      <a16:colId xmlns:a16="http://schemas.microsoft.com/office/drawing/2014/main" val="4290269942"/>
                    </a:ext>
                  </a:extLst>
                </a:gridCol>
                <a:gridCol w="1571199">
                  <a:extLst>
                    <a:ext uri="{9D8B030D-6E8A-4147-A177-3AD203B41FA5}">
                      <a16:colId xmlns:a16="http://schemas.microsoft.com/office/drawing/2014/main" val="1396251083"/>
                    </a:ext>
                  </a:extLst>
                </a:gridCol>
              </a:tblGrid>
              <a:tr h="270000">
                <a:tc>
                  <a:txBody>
                    <a:bodyPr/>
                    <a:lstStyle/>
                    <a:p>
                      <a:r>
                        <a:rPr lang="en-AU" sz="1600" b="0" kern="1200" dirty="0">
                          <a:solidFill>
                            <a:schemeClr val="bg1"/>
                          </a:solidFill>
                          <a:latin typeface="ABCSans Bold" panose="020B0803040403020204" pitchFamily="34" charset="0"/>
                          <a:ea typeface="+mn-ea"/>
                          <a:cs typeface="+mn-cs"/>
                        </a:rPr>
                        <a:t>Is it ever okay to be a cannibal?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AU" sz="1600" b="1" dirty="0">
                          <a:solidFill>
                            <a:schemeClr val="bg1"/>
                          </a:solidFill>
                          <a:latin typeface="ABCSans Black" panose="020B0903040403020204" pitchFamily="34" charset="0"/>
                        </a:rPr>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9095248"/>
                  </a:ext>
                </a:extLst>
              </a:tr>
              <a:tr h="270000">
                <a:tc>
                  <a:txBody>
                    <a:bodyPr/>
                    <a:lstStyle/>
                    <a:p>
                      <a:r>
                        <a:rPr lang="en-AU" sz="1600" b="0" kern="1200" dirty="0">
                          <a:solidFill>
                            <a:schemeClr val="bg1"/>
                          </a:solidFill>
                          <a:latin typeface="ABCSans Bold" panose="020B0803040403020204" pitchFamily="34" charset="0"/>
                          <a:ea typeface="+mn-ea"/>
                          <a:cs typeface="+mn-cs"/>
                        </a:rPr>
                        <a:t>Are parents hypocrites?</a:t>
                      </a:r>
                      <a:endParaRPr lang="en-AU" sz="1600" dirty="0">
                        <a:solidFill>
                          <a:schemeClr val="bg1"/>
                        </a:solidFill>
                        <a:latin typeface="ABCSans Bold" panose="020B0803040403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AU" sz="1600" b="1" dirty="0">
                          <a:solidFill>
                            <a:schemeClr val="bg1"/>
                          </a:solidFill>
                          <a:latin typeface="ABCSans Black" panose="020B0903040403020204" pitchFamily="34" charset="0"/>
                        </a:rPr>
                        <a:t>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36378316"/>
                  </a:ext>
                </a:extLst>
              </a:tr>
              <a:tr h="27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bg1"/>
                          </a:solidFill>
                          <a:latin typeface="ABCSans Bold" panose="020B0803040403020204" pitchFamily="34" charset="0"/>
                          <a:ea typeface="+mn-ea"/>
                          <a:cs typeface="+mn-cs"/>
                        </a:rPr>
                        <a:t>When should you stop being friends with someone?</a:t>
                      </a:r>
                      <a:endParaRPr lang="en-AU" sz="1600" dirty="0">
                        <a:solidFill>
                          <a:schemeClr val="bg1"/>
                        </a:solidFill>
                        <a:latin typeface="ABCSans Bold" panose="020B0803040403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AU" sz="1600" b="1" dirty="0">
                          <a:solidFill>
                            <a:schemeClr val="bg1"/>
                          </a:solidFill>
                          <a:latin typeface="ABCSans Black" panose="020B0903040403020204" pitchFamily="34" charset="0"/>
                        </a:rPr>
                        <a:t>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52155969"/>
                  </a:ext>
                </a:extLst>
              </a:tr>
              <a:tr h="270000">
                <a:tc>
                  <a:txBody>
                    <a:bodyPr/>
                    <a:lstStyle/>
                    <a:p>
                      <a:r>
                        <a:rPr lang="en-AU" sz="1600" b="0" kern="1200" dirty="0">
                          <a:solidFill>
                            <a:schemeClr val="bg1"/>
                          </a:solidFill>
                          <a:latin typeface="ABCSans Bold" panose="020B0803040403020204" pitchFamily="34" charset="0"/>
                          <a:ea typeface="+mn-ea"/>
                          <a:cs typeface="+mn-cs"/>
                        </a:rPr>
                        <a:t>Should we put GPS trackers on kids?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1" dirty="0">
                          <a:solidFill>
                            <a:schemeClr val="bg1"/>
                          </a:solidFill>
                          <a:latin typeface="ABCSans Black" panose="020B0903040403020204" pitchFamily="34" charset="0"/>
                        </a:rPr>
                        <a:t>11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2069692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bg1"/>
                          </a:solidFill>
                          <a:latin typeface="ABCSans Bold" panose="020B0803040403020204" pitchFamily="34" charset="0"/>
                          <a:ea typeface="+mn-ea"/>
                          <a:cs typeface="+mn-cs"/>
                        </a:rPr>
                        <a:t>Should grown-ups lie to you?</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1" dirty="0">
                          <a:solidFill>
                            <a:schemeClr val="bg1"/>
                          </a:solidFill>
                          <a:latin typeface="ABCSans Black" panose="020B0903040403020204" pitchFamily="34" charset="0"/>
                        </a:rPr>
                        <a:t>17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33986063"/>
                  </a:ext>
                </a:extLst>
              </a:tr>
            </a:tbl>
          </a:graphicData>
        </a:graphic>
      </p:graphicFrame>
    </p:spTree>
    <p:extLst>
      <p:ext uri="{BB962C8B-B14F-4D97-AF65-F5344CB8AC3E}">
        <p14:creationId xmlns:p14="http://schemas.microsoft.com/office/powerpoint/2010/main" val="2330680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624BEEA-01AA-49D8-AAB3-443601D08CB6}"/>
              </a:ext>
            </a:extLst>
          </p:cNvPr>
          <p:cNvSpPr/>
          <p:nvPr/>
        </p:nvSpPr>
        <p:spPr>
          <a:xfrm>
            <a:off x="3664831" y="698777"/>
            <a:ext cx="8391464" cy="477054"/>
          </a:xfrm>
          <a:prstGeom prst="rect">
            <a:avLst/>
          </a:prstGeom>
        </p:spPr>
        <p:txBody>
          <a:bodyPr wrap="square">
            <a:spAutoFit/>
          </a:bodyPr>
          <a:lstStyle/>
          <a:p>
            <a:endParaRPr lang="en-AU" sz="1000" dirty="0">
              <a:latin typeface="ABCSans Light" panose="020B0303040403020204" pitchFamily="34" charset="0"/>
            </a:endParaRPr>
          </a:p>
          <a:p>
            <a:pPr>
              <a:spcBef>
                <a:spcPts val="600"/>
              </a:spcBef>
              <a:spcAft>
                <a:spcPts val="600"/>
              </a:spcAft>
              <a:buClr>
                <a:schemeClr val="accent2"/>
              </a:buClr>
              <a:buSzPct val="150000"/>
            </a:pPr>
            <a:r>
              <a:rPr lang="en-AU" sz="1000" dirty="0">
                <a:latin typeface="ABCSans Light" panose="020B0303040403020204" pitchFamily="34" charset="0"/>
                <a:cs typeface="Times New Roman" panose="02020603050405020304" pitchFamily="18" charset="0"/>
              </a:rPr>
              <a:t>	</a:t>
            </a:r>
          </a:p>
        </p:txBody>
      </p:sp>
      <p:sp>
        <p:nvSpPr>
          <p:cNvPr id="49" name="TextBox 48">
            <a:extLst>
              <a:ext uri="{FF2B5EF4-FFF2-40B4-BE49-F238E27FC236}">
                <a16:creationId xmlns:a16="http://schemas.microsoft.com/office/drawing/2014/main" id="{58A33A15-CA0D-4AE2-8D9A-7F3B68954145}"/>
              </a:ext>
            </a:extLst>
          </p:cNvPr>
          <p:cNvSpPr txBox="1">
            <a:spLocks noChangeAspect="1"/>
          </p:cNvSpPr>
          <p:nvPr/>
        </p:nvSpPr>
        <p:spPr>
          <a:xfrm>
            <a:off x="2451899" y="35746"/>
            <a:ext cx="8894936" cy="523220"/>
          </a:xfrm>
          <a:prstGeom prst="rect">
            <a:avLst/>
          </a:prstGeom>
          <a:noFill/>
        </p:spPr>
        <p:txBody>
          <a:bodyPr wrap="square" rtlCol="0">
            <a:spAutoFit/>
          </a:bodyPr>
          <a:lstStyle/>
          <a:p>
            <a:r>
              <a:rPr lang="en-AU" sz="2800" dirty="0">
                <a:solidFill>
                  <a:schemeClr val="bg1"/>
                </a:solidFill>
                <a:latin typeface="ABCSans Rounded" panose="020F0903040403060204" pitchFamily="34" charset="0"/>
              </a:rPr>
              <a:t>Episode 1: Is it ever okay to be a cannibal?</a:t>
            </a:r>
          </a:p>
        </p:txBody>
      </p:sp>
      <p:sp>
        <p:nvSpPr>
          <p:cNvPr id="18" name="Rectangle 17">
            <a:extLst>
              <a:ext uri="{FF2B5EF4-FFF2-40B4-BE49-F238E27FC236}">
                <a16:creationId xmlns:a16="http://schemas.microsoft.com/office/drawing/2014/main" id="{B722EFCE-38C4-45B5-9B48-49AF5235F38D}"/>
              </a:ext>
            </a:extLst>
          </p:cNvPr>
          <p:cNvSpPr/>
          <p:nvPr/>
        </p:nvSpPr>
        <p:spPr>
          <a:xfrm>
            <a:off x="0" y="6492875"/>
            <a:ext cx="12192000" cy="365125"/>
          </a:xfrm>
          <a:prstGeom prst="rect">
            <a:avLst/>
          </a:prstGeom>
          <a:solidFill>
            <a:srgbClr val="D7A59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a:p>
        </p:txBody>
      </p:sp>
      <p:sp>
        <p:nvSpPr>
          <p:cNvPr id="24" name="Footer Placeholder 1">
            <a:extLst>
              <a:ext uri="{FF2B5EF4-FFF2-40B4-BE49-F238E27FC236}">
                <a16:creationId xmlns:a16="http://schemas.microsoft.com/office/drawing/2014/main" id="{D77FD1C5-B30E-456D-A3BE-D01D443C02DA}"/>
              </a:ext>
            </a:extLst>
          </p:cNvPr>
          <p:cNvSpPr>
            <a:spLocks noGrp="1"/>
          </p:cNvSpPr>
          <p:nvPr>
            <p:ph type="ftr" sz="quarter" idx="11"/>
          </p:nvPr>
        </p:nvSpPr>
        <p:spPr>
          <a:xfrm>
            <a:off x="1900268" y="6501849"/>
            <a:ext cx="2814344" cy="365125"/>
          </a:xfrm>
        </p:spPr>
        <p:txBody>
          <a:bodyPr/>
          <a:lstStyle/>
          <a:p>
            <a:pPr algn="l"/>
            <a:endParaRPr lang="en-AU" sz="800" dirty="0">
              <a:solidFill>
                <a:schemeClr val="tx1"/>
              </a:solidFill>
              <a:latin typeface="ABCSans Light" panose="020B0303040403020204" pitchFamily="34" charset="0"/>
            </a:endParaRPr>
          </a:p>
        </p:txBody>
      </p:sp>
      <p:pic>
        <p:nvPicPr>
          <p:cNvPr id="25" name="Picture 24">
            <a:extLst>
              <a:ext uri="{FF2B5EF4-FFF2-40B4-BE49-F238E27FC236}">
                <a16:creationId xmlns:a16="http://schemas.microsoft.com/office/drawing/2014/main" id="{63E21161-678F-4424-ACDC-E862FDE435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6069" y="6551543"/>
            <a:ext cx="506997" cy="253499"/>
          </a:xfrm>
          <a:prstGeom prst="rect">
            <a:avLst/>
          </a:prstGeom>
        </p:spPr>
      </p:pic>
      <p:sp>
        <p:nvSpPr>
          <p:cNvPr id="10" name="Rectangle 9">
            <a:extLst>
              <a:ext uri="{FF2B5EF4-FFF2-40B4-BE49-F238E27FC236}">
                <a16:creationId xmlns:a16="http://schemas.microsoft.com/office/drawing/2014/main" id="{BAD6C0C4-341C-4C4D-BBDB-90C27A8CAE3A}"/>
              </a:ext>
            </a:extLst>
          </p:cNvPr>
          <p:cNvSpPr/>
          <p:nvPr/>
        </p:nvSpPr>
        <p:spPr>
          <a:xfrm>
            <a:off x="4074477" y="1035639"/>
            <a:ext cx="7714718" cy="5801588"/>
          </a:xfrm>
          <a:prstGeom prst="rect">
            <a:avLst/>
          </a:prstGeom>
        </p:spPr>
        <p:txBody>
          <a:bodyPr wrap="square">
            <a:spAutoFit/>
          </a:bodyPr>
          <a:lstStyle/>
          <a:p>
            <a:pPr fontAlgn="base"/>
            <a:endParaRPr lang="en-AU" sz="1200" dirty="0">
              <a:latin typeface="ABCSans Black" panose="020B0903040403020204" pitchFamily="34" charset="0"/>
            </a:endParaRPr>
          </a:p>
          <a:p>
            <a:r>
              <a:rPr lang="en-AU" sz="1200" dirty="0">
                <a:latin typeface="ABCSans Light" panose="020B0303040403020204" pitchFamily="34" charset="0"/>
              </a:rPr>
              <a:t>Ask: Are there different types of lies? What are they?</a:t>
            </a:r>
          </a:p>
          <a:p>
            <a:endParaRPr lang="en-AU" sz="1200" dirty="0">
              <a:latin typeface="ABCSans Light" panose="020B0303040403020204" pitchFamily="34" charset="0"/>
            </a:endParaRPr>
          </a:p>
          <a:p>
            <a:r>
              <a:rPr lang="en-AU" sz="1200" dirty="0">
                <a:latin typeface="ABCSans Light" panose="020B0303040403020204" pitchFamily="34" charset="0"/>
              </a:rPr>
              <a:t>In this activity, students will understand that some lies are more damaging in effect than others, and that there are different types of lies.</a:t>
            </a:r>
          </a:p>
          <a:p>
            <a:endParaRPr lang="en-AU" sz="1200" dirty="0">
              <a:latin typeface="ABCSans Light" panose="020B0303040403020204" pitchFamily="34" charset="0"/>
            </a:endParaRPr>
          </a:p>
          <a:p>
            <a:pPr lvl="0"/>
            <a:r>
              <a:rPr lang="en-AU" sz="1200" dirty="0">
                <a:latin typeface="ABCSans Light" panose="020B0303040403020204" pitchFamily="34" charset="0"/>
              </a:rPr>
              <a:t>Explain that you are going to read out some different types of lies, and the students are going to rate them in terms of harmfulness by standing at certain points along a straight line. </a:t>
            </a:r>
          </a:p>
          <a:p>
            <a:pPr lvl="0"/>
            <a:endParaRPr lang="en-AU" sz="1200" dirty="0">
              <a:latin typeface="ABCSans Light" panose="020B0303040403020204" pitchFamily="34" charset="0"/>
            </a:endParaRPr>
          </a:p>
          <a:p>
            <a:pPr lvl="0"/>
            <a:r>
              <a:rPr lang="en-AU" sz="1200" dirty="0">
                <a:latin typeface="ABCSans Light" panose="020B0303040403020204" pitchFamily="34" charset="0"/>
              </a:rPr>
              <a:t>Draw or imagine a line across the room, with one end representing the number 1 – the least harmful – and the other end representing 10 – the most harmful.</a:t>
            </a:r>
          </a:p>
          <a:p>
            <a:pPr lvl="0"/>
            <a:endParaRPr lang="en-AU" sz="1200" dirty="0">
              <a:latin typeface="ABCSans Light" panose="020B0303040403020204" pitchFamily="34" charset="0"/>
            </a:endParaRPr>
          </a:p>
          <a:p>
            <a:pPr lvl="0"/>
            <a:r>
              <a:rPr lang="en-AU" sz="1200" dirty="0">
                <a:latin typeface="ABCSans Light" panose="020B0303040403020204" pitchFamily="34" charset="0"/>
              </a:rPr>
              <a:t>Ask for volunteers / call on students to respond to each of the lies you read out, making sure several students respond at once – or even the whole class – to elicit conversation about why they have chosen these spots. The most discussion will occur when students stand in different spots along the line.</a:t>
            </a:r>
          </a:p>
          <a:p>
            <a:pPr lvl="0"/>
            <a:endParaRPr lang="en-AU" sz="1200" dirty="0">
              <a:latin typeface="ABCSans Light" panose="020B0303040403020204" pitchFamily="34" charset="0"/>
            </a:endParaRPr>
          </a:p>
          <a:p>
            <a:pPr lvl="0"/>
            <a:r>
              <a:rPr lang="en-AU" sz="1200" dirty="0">
                <a:latin typeface="ABCSans Black" panose="020B0903040403020204" pitchFamily="34" charset="0"/>
              </a:rPr>
              <a:t>White Lie: </a:t>
            </a:r>
            <a:r>
              <a:rPr lang="en-AU" sz="1200" dirty="0">
                <a:latin typeface="ABCSans Light" panose="020B0303040403020204" pitchFamily="34" charset="0"/>
              </a:rPr>
              <a:t>Saying you have plans when you don’t, to get out of something</a:t>
            </a:r>
          </a:p>
          <a:p>
            <a:pPr lvl="0"/>
            <a:r>
              <a:rPr lang="en-AU" sz="1200" dirty="0">
                <a:latin typeface="ABCSans Black" panose="020B0903040403020204" pitchFamily="34" charset="0"/>
              </a:rPr>
              <a:t>Broken promises: </a:t>
            </a:r>
            <a:r>
              <a:rPr lang="en-AU" sz="1200" dirty="0">
                <a:latin typeface="ABCSans Light" panose="020B0303040403020204" pitchFamily="34" charset="0"/>
              </a:rPr>
              <a:t>Saying you will do something when you know you won’t., or not delivering on something you committed to</a:t>
            </a:r>
          </a:p>
          <a:p>
            <a:pPr lvl="0"/>
            <a:r>
              <a:rPr lang="en-AU" sz="1200" dirty="0">
                <a:latin typeface="ABCSans Black" panose="020B0903040403020204" pitchFamily="34" charset="0"/>
              </a:rPr>
              <a:t>Fabrication:</a:t>
            </a:r>
            <a:r>
              <a:rPr lang="en-AU" sz="1200" dirty="0">
                <a:latin typeface="ABCSans Light" panose="020B0303040403020204" pitchFamily="34" charset="0"/>
              </a:rPr>
              <a:t> Spreading rumours or false claims. Lying about another person. </a:t>
            </a:r>
          </a:p>
          <a:p>
            <a:pPr lvl="0"/>
            <a:r>
              <a:rPr lang="en-AU" sz="1200" dirty="0">
                <a:latin typeface="ABCSans Black" panose="020B0903040403020204" pitchFamily="34" charset="0"/>
              </a:rPr>
              <a:t>Bold-faced lie: </a:t>
            </a:r>
            <a:r>
              <a:rPr lang="en-AU" sz="1200" dirty="0">
                <a:latin typeface="ABCSans Light" panose="020B0303040403020204" pitchFamily="34" charset="0"/>
              </a:rPr>
              <a:t>this is a lie that everyone knows to be a lie. </a:t>
            </a:r>
          </a:p>
          <a:p>
            <a:pPr lvl="0"/>
            <a:r>
              <a:rPr lang="en-AU" sz="1200" dirty="0">
                <a:latin typeface="ABCSans Black" panose="020B0903040403020204" pitchFamily="34" charset="0"/>
              </a:rPr>
              <a:t>Lying in exaggeration</a:t>
            </a:r>
            <a:r>
              <a:rPr lang="en-AU" sz="1200" dirty="0">
                <a:latin typeface="ABCSans Light" panose="020B0303040403020204" pitchFamily="34" charset="0"/>
              </a:rPr>
              <a:t>: Enhancing eh truth by adding lies to it. </a:t>
            </a:r>
          </a:p>
          <a:p>
            <a:pPr lvl="0"/>
            <a:r>
              <a:rPr lang="en-AU" sz="1200" dirty="0">
                <a:latin typeface="ABCSans Black" panose="020B0903040403020204" pitchFamily="34" charset="0"/>
              </a:rPr>
              <a:t>Lies of deception</a:t>
            </a:r>
            <a:r>
              <a:rPr lang="en-AU" sz="1200" dirty="0">
                <a:latin typeface="ABCSans Light" panose="020B0303040403020204" pitchFamily="34" charset="0"/>
              </a:rPr>
              <a:t>: lying by not telling all the facts, or creating a false impression</a:t>
            </a:r>
          </a:p>
          <a:p>
            <a:pPr lvl="0"/>
            <a:r>
              <a:rPr lang="en-AU" sz="1200" dirty="0">
                <a:latin typeface="ABCSans Black" panose="020B0903040403020204" pitchFamily="34" charset="0"/>
              </a:rPr>
              <a:t>Plagiarism:</a:t>
            </a:r>
            <a:r>
              <a:rPr lang="en-AU" sz="1200" dirty="0">
                <a:latin typeface="ABCSans Light" panose="020B0303040403020204" pitchFamily="34" charset="0"/>
              </a:rPr>
              <a:t> Stealing someone else’s intellectual property</a:t>
            </a:r>
          </a:p>
          <a:p>
            <a:pPr lvl="0"/>
            <a:r>
              <a:rPr lang="en-AU" sz="1200" dirty="0">
                <a:latin typeface="ABCSans Light" panose="020B0303040403020204" pitchFamily="34" charset="0"/>
              </a:rPr>
              <a:t>Telling lies when the truth would be better, not being able to stop telling lies to get attention. </a:t>
            </a:r>
            <a:r>
              <a:rPr lang="en-AU" sz="1200" dirty="0">
                <a:latin typeface="ABCSans Black" panose="020B0903040403020204" pitchFamily="34" charset="0"/>
              </a:rPr>
              <a:t>Compulsive lying: </a:t>
            </a:r>
            <a:r>
              <a:rPr lang="en-AU" sz="1200" dirty="0">
                <a:latin typeface="ABCSans Light" panose="020B0303040403020204" pitchFamily="34" charset="0"/>
              </a:rPr>
              <a:t>Telling lies when the truth would be better, not being able to stop telling lies to get attention. </a:t>
            </a:r>
          </a:p>
          <a:p>
            <a:pPr lvl="0"/>
            <a:endParaRPr lang="en-AU" sz="1000" dirty="0">
              <a:latin typeface="ABCSans Light" panose="020B0303040403020204" pitchFamily="34" charset="0"/>
            </a:endParaRPr>
          </a:p>
          <a:p>
            <a:endParaRPr lang="en-AU" sz="1000" dirty="0">
              <a:latin typeface="ABCSans Light" panose="020B0303040403020204" pitchFamily="34" charset="0"/>
            </a:endParaRPr>
          </a:p>
          <a:p>
            <a:pPr>
              <a:spcBef>
                <a:spcPts val="600"/>
              </a:spcBef>
              <a:spcAft>
                <a:spcPts val="600"/>
              </a:spcAft>
              <a:buClr>
                <a:schemeClr val="accent2"/>
              </a:buClr>
              <a:buSzPct val="150000"/>
            </a:pPr>
            <a:r>
              <a:rPr lang="en-AU" sz="1000" dirty="0">
                <a:latin typeface="ABCSans Light" panose="020B0303040403020204" pitchFamily="34" charset="0"/>
                <a:cs typeface="Times New Roman" panose="02020603050405020304" pitchFamily="18" charset="0"/>
              </a:rPr>
              <a:t>	</a:t>
            </a:r>
          </a:p>
        </p:txBody>
      </p:sp>
      <p:sp>
        <p:nvSpPr>
          <p:cNvPr id="11" name="Speech Bubble: Rectangle with Corners Rounded 10">
            <a:extLst>
              <a:ext uri="{FF2B5EF4-FFF2-40B4-BE49-F238E27FC236}">
                <a16:creationId xmlns:a16="http://schemas.microsoft.com/office/drawing/2014/main" id="{4D7954F0-BA19-437C-A0D1-7B26D758E09C}"/>
              </a:ext>
            </a:extLst>
          </p:cNvPr>
          <p:cNvSpPr/>
          <p:nvPr/>
        </p:nvSpPr>
        <p:spPr>
          <a:xfrm>
            <a:off x="402805" y="1243616"/>
            <a:ext cx="3293155" cy="3186028"/>
          </a:xfrm>
          <a:prstGeom prst="wedgeRoundRectCallout">
            <a:avLst>
              <a:gd name="adj1" fmla="val -30401"/>
              <a:gd name="adj2" fmla="val 55651"/>
              <a:gd name="adj3" fmla="val 16667"/>
            </a:avLst>
          </a:prstGeom>
          <a:noFill/>
          <a:ln w="38100">
            <a:solidFill>
              <a:srgbClr val="D7A5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Rectangle 1">
            <a:extLst>
              <a:ext uri="{FF2B5EF4-FFF2-40B4-BE49-F238E27FC236}">
                <a16:creationId xmlns:a16="http://schemas.microsoft.com/office/drawing/2014/main" id="{E3BBB3AB-1FDF-4FBA-B2C4-ED2BBFE28992}"/>
              </a:ext>
            </a:extLst>
          </p:cNvPr>
          <p:cNvSpPr/>
          <p:nvPr/>
        </p:nvSpPr>
        <p:spPr>
          <a:xfrm>
            <a:off x="704193" y="1315642"/>
            <a:ext cx="2827776" cy="3077766"/>
          </a:xfrm>
          <a:prstGeom prst="rect">
            <a:avLst/>
          </a:prstGeom>
        </p:spPr>
        <p:txBody>
          <a:bodyPr wrap="square">
            <a:spAutoFit/>
          </a:bodyPr>
          <a:lstStyle/>
          <a:p>
            <a:pPr algn="ctr"/>
            <a:r>
              <a:rPr lang="en-AU" sz="1200" dirty="0">
                <a:solidFill>
                  <a:srgbClr val="667C6F"/>
                </a:solidFill>
                <a:latin typeface="ABCSans Black" panose="020B0903040403020204" pitchFamily="34" charset="0"/>
              </a:rPr>
              <a:t>Listen: (Link to ep)</a:t>
            </a:r>
          </a:p>
          <a:p>
            <a:endParaRPr lang="en-AU" sz="1200" dirty="0">
              <a:latin typeface="ABCSans Light" panose="020B0303040403020204" pitchFamily="34" charset="0"/>
            </a:endParaRPr>
          </a:p>
          <a:p>
            <a:pPr marL="228600" lvl="0" indent="-228600">
              <a:buAutoNum type="arabicPeriod"/>
            </a:pPr>
            <a:r>
              <a:rPr lang="en-AU" sz="1200" dirty="0">
                <a:latin typeface="ABCSans Light" panose="020B0303040403020204" pitchFamily="34" charset="0"/>
              </a:rPr>
              <a:t>Pause at thinking question 1:  </a:t>
            </a:r>
            <a:r>
              <a:rPr lang="en-AU" sz="1200" i="1" dirty="0">
                <a:latin typeface="ABCSans Light" panose="020B0303040403020204" pitchFamily="34" charset="0"/>
              </a:rPr>
              <a:t>Have you ever told a lie to make someone feel better?</a:t>
            </a:r>
          </a:p>
          <a:p>
            <a:pPr lvl="0"/>
            <a:endParaRPr lang="en-AU" sz="1200" dirty="0">
              <a:latin typeface="ABCSans Light" panose="020B0303040403020204" pitchFamily="34" charset="0"/>
            </a:endParaRPr>
          </a:p>
          <a:p>
            <a:pPr lvl="0"/>
            <a:r>
              <a:rPr lang="en-AU" sz="1200" dirty="0">
                <a:latin typeface="ABCSans Light" panose="020B0303040403020204" pitchFamily="34" charset="0"/>
              </a:rPr>
              <a:t>2.   Think, pair, share (1-2 minutes)</a:t>
            </a:r>
          </a:p>
          <a:p>
            <a:pPr lvl="0"/>
            <a:endParaRPr lang="en-AU" sz="1200" dirty="0">
              <a:latin typeface="ABCSans Light" panose="020B0303040403020204" pitchFamily="34" charset="0"/>
            </a:endParaRPr>
          </a:p>
          <a:p>
            <a:pPr marL="180975" lvl="0" indent="-180975"/>
            <a:r>
              <a:rPr lang="en-AU" sz="1200" dirty="0">
                <a:latin typeface="ABCSans Light" panose="020B0303040403020204" pitchFamily="34" charset="0"/>
              </a:rPr>
              <a:t>3.   Listen to the podcast up until the next thinking question: Imagine your friend thinks something is true but you know it isn’t. Do you have to tell them, and do you have an example?</a:t>
            </a:r>
          </a:p>
          <a:p>
            <a:pPr lvl="0"/>
            <a:endParaRPr lang="en-AU" sz="1200" dirty="0">
              <a:latin typeface="ABCSans Light" panose="020B0303040403020204" pitchFamily="34" charset="0"/>
            </a:endParaRPr>
          </a:p>
          <a:p>
            <a:pPr lvl="0"/>
            <a:r>
              <a:rPr lang="en-AU" sz="1200" dirty="0">
                <a:latin typeface="ABCSans Light" panose="020B0303040403020204" pitchFamily="34" charset="0"/>
              </a:rPr>
              <a:t>4. Think, pair, share (1-2 minutes)</a:t>
            </a:r>
          </a:p>
        </p:txBody>
      </p:sp>
      <p:sp>
        <p:nvSpPr>
          <p:cNvPr id="3" name="TextBox 2">
            <a:extLst>
              <a:ext uri="{FF2B5EF4-FFF2-40B4-BE49-F238E27FC236}">
                <a16:creationId xmlns:a16="http://schemas.microsoft.com/office/drawing/2014/main" id="{BFAAF22B-CE33-4CA2-803B-E11F949D36AF}"/>
              </a:ext>
            </a:extLst>
          </p:cNvPr>
          <p:cNvSpPr txBox="1"/>
          <p:nvPr/>
        </p:nvSpPr>
        <p:spPr>
          <a:xfrm>
            <a:off x="4060723" y="548211"/>
            <a:ext cx="5212080" cy="400110"/>
          </a:xfrm>
          <a:prstGeom prst="rect">
            <a:avLst/>
          </a:prstGeom>
          <a:noFill/>
        </p:spPr>
        <p:txBody>
          <a:bodyPr wrap="square" rtlCol="0">
            <a:spAutoFit/>
          </a:bodyPr>
          <a:lstStyle/>
          <a:p>
            <a:r>
              <a:rPr lang="en-AU" sz="2000" dirty="0">
                <a:solidFill>
                  <a:srgbClr val="667C6F"/>
                </a:solidFill>
                <a:latin typeface="ABCSans Black" panose="020B0903040403020204" pitchFamily="34" charset="0"/>
              </a:rPr>
              <a:t>Activity 1: Fibs, lies or porky pies?</a:t>
            </a:r>
          </a:p>
        </p:txBody>
      </p:sp>
      <p:sp>
        <p:nvSpPr>
          <p:cNvPr id="16" name="Slide Number Placeholder 1">
            <a:extLst>
              <a:ext uri="{FF2B5EF4-FFF2-40B4-BE49-F238E27FC236}">
                <a16:creationId xmlns:a16="http://schemas.microsoft.com/office/drawing/2014/main" id="{84EFCFEE-8D36-402D-AEB8-A92E54052BFB}"/>
              </a:ext>
            </a:extLst>
          </p:cNvPr>
          <p:cNvSpPr txBox="1">
            <a:spLocks/>
          </p:cNvSpPr>
          <p:nvPr/>
        </p:nvSpPr>
        <p:spPr>
          <a:xfrm>
            <a:off x="9876771" y="648390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AU" dirty="0">
                <a:solidFill>
                  <a:schemeClr val="bg1"/>
                </a:solidFill>
                <a:latin typeface="ABCSans Bold" panose="020B0803040403020204" pitchFamily="34" charset="0"/>
              </a:rPr>
              <a:t>17</a:t>
            </a:r>
          </a:p>
        </p:txBody>
      </p:sp>
    </p:spTree>
    <p:extLst>
      <p:ext uri="{BB962C8B-B14F-4D97-AF65-F5344CB8AC3E}">
        <p14:creationId xmlns:p14="http://schemas.microsoft.com/office/powerpoint/2010/main" val="10550522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624BEEA-01AA-49D8-AAB3-443601D08CB6}"/>
              </a:ext>
            </a:extLst>
          </p:cNvPr>
          <p:cNvSpPr/>
          <p:nvPr/>
        </p:nvSpPr>
        <p:spPr>
          <a:xfrm>
            <a:off x="460013" y="1090722"/>
            <a:ext cx="10580063" cy="4385816"/>
          </a:xfrm>
          <a:prstGeom prst="rect">
            <a:avLst/>
          </a:prstGeom>
        </p:spPr>
        <p:txBody>
          <a:bodyPr wrap="square">
            <a:spAutoFit/>
          </a:bodyPr>
          <a:lstStyle/>
          <a:p>
            <a:pPr lvl="0"/>
            <a:r>
              <a:rPr lang="en-AU" sz="1600" dirty="0">
                <a:solidFill>
                  <a:srgbClr val="D7A59C"/>
                </a:solidFill>
                <a:latin typeface="ABCSans Black" panose="020B0903040403020204" pitchFamily="34" charset="0"/>
              </a:rPr>
              <a:t>Activity 2: Would I lie to you? (</a:t>
            </a:r>
            <a:r>
              <a:rPr lang="en-AU" sz="1600" dirty="0" err="1">
                <a:solidFill>
                  <a:srgbClr val="D7A59C"/>
                </a:solidFill>
                <a:latin typeface="ABCSans Black" panose="020B0903040403020204" pitchFamily="34" charset="0"/>
              </a:rPr>
              <a:t>cont</a:t>
            </a:r>
            <a:r>
              <a:rPr lang="en-AU" sz="1600" dirty="0">
                <a:solidFill>
                  <a:srgbClr val="D7A59C"/>
                </a:solidFill>
                <a:latin typeface="ABCSans Black" panose="020B0903040403020204" pitchFamily="34" charset="0"/>
              </a:rPr>
              <a:t>)</a:t>
            </a:r>
          </a:p>
          <a:p>
            <a:pPr lvl="0"/>
            <a:endParaRPr lang="en-AU" sz="1200" dirty="0">
              <a:latin typeface="ABCSans Light" panose="020B0303040403020204" pitchFamily="34" charset="0"/>
            </a:endParaRPr>
          </a:p>
          <a:p>
            <a:endParaRPr lang="en-AU" sz="1000" dirty="0">
              <a:latin typeface="ABCSans Light" panose="020B0303040403020204" pitchFamily="34" charset="0"/>
            </a:endParaRPr>
          </a:p>
          <a:p>
            <a:pPr lvl="0"/>
            <a:r>
              <a:rPr lang="en-AU" sz="1200" dirty="0">
                <a:latin typeface="ABCSans Light" panose="020B0303040403020204" pitchFamily="34" charset="0"/>
              </a:rPr>
              <a:t>Begin by writing a number of facts about yourself across the board. Of these, one should be untrue. Some ideas are:</a:t>
            </a:r>
          </a:p>
          <a:p>
            <a:pPr lvl="0"/>
            <a:endParaRPr lang="en-AU" sz="1200" dirty="0">
              <a:latin typeface="ABCSans Light" panose="020B0303040403020204" pitchFamily="34" charset="0"/>
            </a:endParaRPr>
          </a:p>
          <a:p>
            <a:r>
              <a:rPr lang="en-AU" sz="1200" dirty="0">
                <a:latin typeface="ABCSans Light" panose="020B0303040403020204" pitchFamily="34" charset="0"/>
              </a:rPr>
              <a:t>I have a cat and her name is…</a:t>
            </a:r>
          </a:p>
          <a:p>
            <a:r>
              <a:rPr lang="en-AU" sz="1200" dirty="0">
                <a:latin typeface="ABCSans Light" panose="020B0303040403020204" pitchFamily="34" charset="0"/>
              </a:rPr>
              <a:t>I can speak German</a:t>
            </a:r>
          </a:p>
          <a:p>
            <a:r>
              <a:rPr lang="en-AU" sz="1200" dirty="0">
                <a:latin typeface="ABCSans Light" panose="020B0303040403020204" pitchFamily="34" charset="0"/>
              </a:rPr>
              <a:t>I once saved someone’s life</a:t>
            </a:r>
          </a:p>
          <a:p>
            <a:r>
              <a:rPr lang="en-AU" sz="1200" dirty="0">
                <a:latin typeface="ABCSans Light" panose="020B0303040403020204" pitchFamily="34" charset="0"/>
              </a:rPr>
              <a:t>My toes are abnormally short</a:t>
            </a:r>
          </a:p>
          <a:p>
            <a:endParaRPr lang="en-AU" sz="1200" dirty="0">
              <a:latin typeface="ABCSans Light" panose="020B0303040403020204" pitchFamily="34" charset="0"/>
            </a:endParaRPr>
          </a:p>
          <a:p>
            <a:pPr lvl="0"/>
            <a:r>
              <a:rPr lang="en-AU" sz="1200" dirty="0">
                <a:latin typeface="ABCSans Light" panose="020B0303040403020204" pitchFamily="34" charset="0"/>
              </a:rPr>
              <a:t>Explain that one of the answers is untrue. Tell the groups to formulate more questions to find out which answer is untrue (e.g. what type of cat is it? How do you say good afternoon in German?)  </a:t>
            </a:r>
          </a:p>
          <a:p>
            <a:pPr lvl="0"/>
            <a:endParaRPr lang="en-AU" sz="1200" dirty="0">
              <a:latin typeface="ABCSans Light" panose="020B0303040403020204" pitchFamily="34" charset="0"/>
            </a:endParaRPr>
          </a:p>
          <a:p>
            <a:pPr lvl="0"/>
            <a:r>
              <a:rPr lang="en-AU" sz="1200" dirty="0">
                <a:latin typeface="ABCSans Light" panose="020B0303040403020204" pitchFamily="34" charset="0"/>
              </a:rPr>
              <a:t>Give students five minutes to do this. </a:t>
            </a:r>
          </a:p>
          <a:p>
            <a:pPr lvl="0"/>
            <a:endParaRPr lang="en-AU" sz="1200" dirty="0">
              <a:latin typeface="ABCSans Light" panose="020B0303040403020204" pitchFamily="34" charset="0"/>
            </a:endParaRPr>
          </a:p>
          <a:p>
            <a:pPr lvl="0"/>
            <a:r>
              <a:rPr lang="en-AU" sz="1200" dirty="0">
                <a:latin typeface="ABCSans Light" panose="020B0303040403020204" pitchFamily="34" charset="0"/>
              </a:rPr>
              <a:t>Next, encourage each group to ask you their questions, answering truthfully except when asked about the fact that is a lie. Here, try to use some inconsistencies when answering questions about your untrue statements, as clues to your untruth</a:t>
            </a:r>
            <a:r>
              <a:rPr lang="en-AU" sz="1200">
                <a:latin typeface="ABCSans Light" panose="020B0303040403020204" pitchFamily="34" charset="0"/>
              </a:rPr>
              <a:t>. </a:t>
            </a:r>
            <a:endParaRPr lang="en-AU" sz="1200" dirty="0">
              <a:latin typeface="ABCSans Light" panose="020B0303040403020204" pitchFamily="34" charset="0"/>
            </a:endParaRPr>
          </a:p>
          <a:p>
            <a:pPr lvl="0"/>
            <a:r>
              <a:rPr lang="en-AU" sz="1200" dirty="0">
                <a:latin typeface="ABCSans Light" panose="020B0303040403020204" pitchFamily="34" charset="0"/>
              </a:rPr>
              <a:t>When students have run out of things to ask you, give them a couple of minutes to discuss in their groups which fact they think is a lie. </a:t>
            </a:r>
          </a:p>
          <a:p>
            <a:pPr lvl="0"/>
            <a:r>
              <a:rPr lang="en-AU" sz="1200" dirty="0">
                <a:latin typeface="ABCSans Light" panose="020B0303040403020204" pitchFamily="34" charset="0"/>
              </a:rPr>
              <a:t>Then, after asking each group for their opinion, spill the beans and tell them which fact is untrue. If your statements were too easy, you can redo the activity or change the statements, making sure each time that you make a point of using the body cues when discussing the lie. </a:t>
            </a:r>
          </a:p>
          <a:p>
            <a:pPr lvl="0"/>
            <a:endParaRPr lang="en-AU" sz="1200" dirty="0">
              <a:latin typeface="ABCSans Light" panose="020B0303040403020204" pitchFamily="34" charset="0"/>
            </a:endParaRPr>
          </a:p>
          <a:p>
            <a:endParaRPr lang="en-AU" sz="1000" dirty="0">
              <a:latin typeface="ABCSans Light" panose="020B0303040403020204" pitchFamily="34" charset="0"/>
            </a:endParaRPr>
          </a:p>
          <a:p>
            <a:pPr>
              <a:spcBef>
                <a:spcPts val="600"/>
              </a:spcBef>
              <a:spcAft>
                <a:spcPts val="600"/>
              </a:spcAft>
              <a:buClr>
                <a:schemeClr val="accent2"/>
              </a:buClr>
              <a:buSzPct val="150000"/>
            </a:pPr>
            <a:r>
              <a:rPr lang="en-AU" sz="1000" dirty="0">
                <a:latin typeface="ABCSans Light" panose="020B0303040403020204" pitchFamily="34" charset="0"/>
                <a:cs typeface="Times New Roman" panose="02020603050405020304" pitchFamily="18" charset="0"/>
              </a:rPr>
              <a:t>	</a:t>
            </a:r>
          </a:p>
        </p:txBody>
      </p:sp>
      <p:sp>
        <p:nvSpPr>
          <p:cNvPr id="24" name="Footer Placeholder 1">
            <a:extLst>
              <a:ext uri="{FF2B5EF4-FFF2-40B4-BE49-F238E27FC236}">
                <a16:creationId xmlns:a16="http://schemas.microsoft.com/office/drawing/2014/main" id="{D77FD1C5-B30E-456D-A3BE-D01D443C02DA}"/>
              </a:ext>
            </a:extLst>
          </p:cNvPr>
          <p:cNvSpPr>
            <a:spLocks noGrp="1"/>
          </p:cNvSpPr>
          <p:nvPr>
            <p:ph type="ftr" sz="quarter" idx="11"/>
          </p:nvPr>
        </p:nvSpPr>
        <p:spPr>
          <a:xfrm>
            <a:off x="1900268" y="6501849"/>
            <a:ext cx="2814344" cy="365125"/>
          </a:xfrm>
        </p:spPr>
        <p:txBody>
          <a:bodyPr/>
          <a:lstStyle/>
          <a:p>
            <a:pPr algn="l"/>
            <a:endParaRPr lang="en-AU" sz="800" dirty="0">
              <a:solidFill>
                <a:schemeClr val="tx1"/>
              </a:solidFill>
              <a:latin typeface="ABCSans Light" panose="020B0303040403020204" pitchFamily="34" charset="0"/>
            </a:endParaRPr>
          </a:p>
        </p:txBody>
      </p:sp>
      <p:sp>
        <p:nvSpPr>
          <p:cNvPr id="19" name="Slide Number Placeholder 1">
            <a:extLst>
              <a:ext uri="{FF2B5EF4-FFF2-40B4-BE49-F238E27FC236}">
                <a16:creationId xmlns:a16="http://schemas.microsoft.com/office/drawing/2014/main" id="{02968BD1-455B-4CD6-B9E4-34B0029F3F03}"/>
              </a:ext>
            </a:extLst>
          </p:cNvPr>
          <p:cNvSpPr>
            <a:spLocks noGrp="1"/>
          </p:cNvSpPr>
          <p:nvPr>
            <p:ph type="sldNum" sz="quarter" idx="12"/>
          </p:nvPr>
        </p:nvSpPr>
        <p:spPr>
          <a:xfrm>
            <a:off x="8610600" y="6495493"/>
            <a:ext cx="2057400" cy="365125"/>
          </a:xfrm>
        </p:spPr>
        <p:txBody>
          <a:bodyPr/>
          <a:lstStyle/>
          <a:p>
            <a:fld id="{3B3850AD-9C9C-41FE-9D9D-0083644B8808}" type="slidenum">
              <a:rPr lang="en-AU" smtClean="0">
                <a:solidFill>
                  <a:schemeClr val="bg1"/>
                </a:solidFill>
                <a:latin typeface="ABCSans Bold" panose="020B0803040403020204" pitchFamily="34" charset="0"/>
              </a:rPr>
              <a:pPr/>
              <a:t>21</a:t>
            </a:fld>
            <a:endParaRPr lang="en-AU" dirty="0">
              <a:solidFill>
                <a:schemeClr val="bg1"/>
              </a:solidFill>
              <a:latin typeface="ABCSans Bold" panose="020B0803040403020204" pitchFamily="34" charset="0"/>
            </a:endParaRPr>
          </a:p>
        </p:txBody>
      </p:sp>
      <p:pic>
        <p:nvPicPr>
          <p:cNvPr id="25" name="Picture 24">
            <a:extLst>
              <a:ext uri="{FF2B5EF4-FFF2-40B4-BE49-F238E27FC236}">
                <a16:creationId xmlns:a16="http://schemas.microsoft.com/office/drawing/2014/main" id="{63E21161-678F-4424-ACDC-E862FDE435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6069" y="6551543"/>
            <a:ext cx="506997" cy="253499"/>
          </a:xfrm>
          <a:prstGeom prst="rect">
            <a:avLst/>
          </a:prstGeom>
        </p:spPr>
      </p:pic>
      <p:sp>
        <p:nvSpPr>
          <p:cNvPr id="10" name="Rectangle 9">
            <a:extLst>
              <a:ext uri="{FF2B5EF4-FFF2-40B4-BE49-F238E27FC236}">
                <a16:creationId xmlns:a16="http://schemas.microsoft.com/office/drawing/2014/main" id="{F5474E21-144D-45C8-8FE6-10425956D9E3}"/>
              </a:ext>
            </a:extLst>
          </p:cNvPr>
          <p:cNvSpPr/>
          <p:nvPr/>
        </p:nvSpPr>
        <p:spPr>
          <a:xfrm>
            <a:off x="0" y="6492875"/>
            <a:ext cx="12192000" cy="365125"/>
          </a:xfrm>
          <a:prstGeom prst="rect">
            <a:avLst/>
          </a:prstGeom>
          <a:solidFill>
            <a:srgbClr val="667C6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a:p>
        </p:txBody>
      </p:sp>
      <p:pic>
        <p:nvPicPr>
          <p:cNvPr id="7" name="Graphic 6" descr="Chat">
            <a:extLst>
              <a:ext uri="{FF2B5EF4-FFF2-40B4-BE49-F238E27FC236}">
                <a16:creationId xmlns:a16="http://schemas.microsoft.com/office/drawing/2014/main" id="{0117FD66-B1A0-4BE6-9201-253A864DCE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71198" y="-1233450"/>
            <a:ext cx="6709988" cy="6709988"/>
          </a:xfrm>
          <a:prstGeom prst="rect">
            <a:avLst/>
          </a:prstGeom>
        </p:spPr>
      </p:pic>
      <p:sp>
        <p:nvSpPr>
          <p:cNvPr id="8" name="Slide Number Placeholder 1">
            <a:extLst>
              <a:ext uri="{FF2B5EF4-FFF2-40B4-BE49-F238E27FC236}">
                <a16:creationId xmlns:a16="http://schemas.microsoft.com/office/drawing/2014/main" id="{92E95AA5-7A7A-4F16-9221-DDDEDE3F8F7B}"/>
              </a:ext>
            </a:extLst>
          </p:cNvPr>
          <p:cNvSpPr txBox="1">
            <a:spLocks/>
          </p:cNvSpPr>
          <p:nvPr/>
        </p:nvSpPr>
        <p:spPr>
          <a:xfrm>
            <a:off x="9876771" y="648390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AU" dirty="0">
                <a:solidFill>
                  <a:schemeClr val="bg1"/>
                </a:solidFill>
                <a:latin typeface="ABCSans Bold" panose="020B0803040403020204" pitchFamily="34" charset="0"/>
              </a:rPr>
              <a:t>18</a:t>
            </a:r>
          </a:p>
        </p:txBody>
      </p:sp>
    </p:spTree>
    <p:extLst>
      <p:ext uri="{BB962C8B-B14F-4D97-AF65-F5344CB8AC3E}">
        <p14:creationId xmlns:p14="http://schemas.microsoft.com/office/powerpoint/2010/main" val="2697073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624BEEA-01AA-49D8-AAB3-443601D08CB6}"/>
              </a:ext>
            </a:extLst>
          </p:cNvPr>
          <p:cNvSpPr/>
          <p:nvPr/>
        </p:nvSpPr>
        <p:spPr>
          <a:xfrm>
            <a:off x="508350" y="1171964"/>
            <a:ext cx="10580063" cy="4416594"/>
          </a:xfrm>
          <a:prstGeom prst="rect">
            <a:avLst/>
          </a:prstGeom>
        </p:spPr>
        <p:txBody>
          <a:bodyPr wrap="square">
            <a:spAutoFit/>
          </a:bodyPr>
          <a:lstStyle/>
          <a:p>
            <a:pPr lvl="0"/>
            <a:endParaRPr lang="en-AU" sz="1200" dirty="0">
              <a:latin typeface="ABCSans Light" panose="020B0303040403020204" pitchFamily="34" charset="0"/>
            </a:endParaRPr>
          </a:p>
          <a:p>
            <a:pPr lvl="0"/>
            <a:endParaRPr lang="en-AU" sz="1200" dirty="0">
              <a:latin typeface="ABCSans Light" panose="020B0303040403020204" pitchFamily="34" charset="0"/>
            </a:endParaRPr>
          </a:p>
          <a:p>
            <a:pPr lvl="0"/>
            <a:r>
              <a:rPr lang="en-AU" sz="1200" dirty="0">
                <a:latin typeface="ABCSans Light" panose="020B0303040403020204" pitchFamily="34" charset="0"/>
              </a:rPr>
              <a:t>Next, ask each student to write down one true thing about themselves, and one untrue. Try to make both statements interesting or unusual – to make them harder to guess (e.g. true: I once met Zac </a:t>
            </a:r>
            <a:r>
              <a:rPr lang="en-AU" sz="1200" dirty="0" err="1">
                <a:latin typeface="ABCSans Light" panose="020B0303040403020204" pitchFamily="34" charset="0"/>
              </a:rPr>
              <a:t>Efron</a:t>
            </a:r>
            <a:r>
              <a:rPr lang="en-AU" sz="1200" dirty="0">
                <a:latin typeface="ABCSans Light" panose="020B0303040403020204" pitchFamily="34" charset="0"/>
              </a:rPr>
              <a:t>, untrue: I have swum with dolphins).</a:t>
            </a:r>
          </a:p>
          <a:p>
            <a:pPr lvl="0"/>
            <a:endParaRPr lang="en-AU" sz="1200" dirty="0">
              <a:latin typeface="ABCSans Light" panose="020B0303040403020204" pitchFamily="34" charset="0"/>
            </a:endParaRPr>
          </a:p>
          <a:p>
            <a:pPr lvl="0"/>
            <a:r>
              <a:rPr lang="en-AU" sz="1200" dirty="0">
                <a:latin typeface="ABCSans Light" panose="020B0303040403020204" pitchFamily="34" charset="0"/>
              </a:rPr>
              <a:t>In groups of three, students will take turns to sit before the class and be ‘interrogated’ in the same way you have modelled. The rest of the class take turns to ask each of them specific questions relating to their statements in order to decide if they are true or not. </a:t>
            </a:r>
          </a:p>
          <a:p>
            <a:pPr lvl="0"/>
            <a:endParaRPr lang="en-AU" sz="1200" dirty="0">
              <a:latin typeface="ABCSans Light" panose="020B0303040403020204" pitchFamily="34" charset="0"/>
            </a:endParaRPr>
          </a:p>
          <a:p>
            <a:pPr lvl="0"/>
            <a:r>
              <a:rPr lang="en-AU" sz="1200" dirty="0">
                <a:latin typeface="ABCSans Light" panose="020B0303040403020204" pitchFamily="34" charset="0"/>
              </a:rPr>
              <a:t>Encourage the ‘liars’ to invent a backstory for their lies, so they aren’t easily caught out be questions like: when did this happen? Where were you? How old were you? And so on. </a:t>
            </a:r>
          </a:p>
          <a:p>
            <a:pPr lvl="0"/>
            <a:endParaRPr lang="en-AU" sz="1200" dirty="0">
              <a:latin typeface="ABCSans Light" panose="020B0303040403020204" pitchFamily="34" charset="0"/>
            </a:endParaRPr>
          </a:p>
          <a:p>
            <a:pPr lvl="0"/>
            <a:r>
              <a:rPr lang="en-AU" sz="1200" dirty="0">
                <a:latin typeface="ABCSans Light" panose="020B0303040403020204" pitchFamily="34" charset="0"/>
              </a:rPr>
              <a:t>Encourage the rest of the class to look for inconsistencies which may give away their lies. </a:t>
            </a:r>
          </a:p>
          <a:p>
            <a:pPr lvl="0"/>
            <a:endParaRPr lang="en-AU" sz="1200" dirty="0">
              <a:latin typeface="ABCSans Light" panose="020B0303040403020204" pitchFamily="34" charset="0"/>
            </a:endParaRPr>
          </a:p>
          <a:p>
            <a:r>
              <a:rPr lang="en-AU" sz="1200" dirty="0">
                <a:latin typeface="ABCSans Light" panose="020B0303040403020204" pitchFamily="34" charset="0"/>
              </a:rPr>
              <a:t>Consolidation – Discuss:</a:t>
            </a:r>
          </a:p>
          <a:p>
            <a:r>
              <a:rPr lang="en-AU" sz="1200" dirty="0">
                <a:latin typeface="ABCSans Light" panose="020B0303040403020204" pitchFamily="34" charset="0"/>
              </a:rPr>
              <a:t> </a:t>
            </a:r>
          </a:p>
          <a:p>
            <a:r>
              <a:rPr lang="en-AU" sz="1200" dirty="0">
                <a:latin typeface="ABCSans Light" panose="020B0303040403020204" pitchFamily="34" charset="0"/>
              </a:rPr>
              <a:t>How did you go in guessing the untrue statements?</a:t>
            </a:r>
          </a:p>
          <a:p>
            <a:r>
              <a:rPr lang="en-AU" sz="1200" dirty="0">
                <a:latin typeface="ABCSans Light" panose="020B0303040403020204" pitchFamily="34" charset="0"/>
              </a:rPr>
              <a:t>How could you tell when someone was lying?</a:t>
            </a:r>
          </a:p>
          <a:p>
            <a:r>
              <a:rPr lang="en-AU" sz="1200" dirty="0">
                <a:latin typeface="ABCSans Light" panose="020B0303040403020204" pitchFamily="34" charset="0"/>
              </a:rPr>
              <a:t>What gave it away?</a:t>
            </a:r>
          </a:p>
          <a:p>
            <a:endParaRPr lang="en-AU" sz="1200" dirty="0">
              <a:latin typeface="ABCSans Light" panose="020B0303040403020204" pitchFamily="34" charset="0"/>
            </a:endParaRPr>
          </a:p>
          <a:p>
            <a:r>
              <a:rPr lang="en-AU" sz="1200" dirty="0">
                <a:latin typeface="ABCSans Light" panose="020B0303040403020204" pitchFamily="34" charset="0"/>
              </a:rPr>
              <a:t>Finish this activity by briefly discussing why some lies are far more serious than others, with examples of each of the categories outlined earlier. </a:t>
            </a:r>
          </a:p>
          <a:p>
            <a:endParaRPr lang="en-AU" sz="1200" dirty="0">
              <a:latin typeface="ABCSans Light" panose="020B0303040403020204" pitchFamily="34" charset="0"/>
            </a:endParaRPr>
          </a:p>
          <a:p>
            <a:pPr>
              <a:spcBef>
                <a:spcPts val="600"/>
              </a:spcBef>
              <a:spcAft>
                <a:spcPts val="600"/>
              </a:spcAft>
              <a:buClr>
                <a:schemeClr val="accent2"/>
              </a:buClr>
              <a:buSzPct val="150000"/>
            </a:pPr>
            <a:r>
              <a:rPr lang="en-AU" sz="1200" dirty="0">
                <a:latin typeface="ABCSans Light" panose="020B0303040403020204" pitchFamily="34" charset="0"/>
                <a:cs typeface="Times New Roman" panose="02020603050405020304" pitchFamily="18" charset="0"/>
              </a:rPr>
              <a:t>	</a:t>
            </a:r>
          </a:p>
        </p:txBody>
      </p:sp>
      <p:sp>
        <p:nvSpPr>
          <p:cNvPr id="24" name="Footer Placeholder 1">
            <a:extLst>
              <a:ext uri="{FF2B5EF4-FFF2-40B4-BE49-F238E27FC236}">
                <a16:creationId xmlns:a16="http://schemas.microsoft.com/office/drawing/2014/main" id="{D77FD1C5-B30E-456D-A3BE-D01D443C02DA}"/>
              </a:ext>
            </a:extLst>
          </p:cNvPr>
          <p:cNvSpPr>
            <a:spLocks noGrp="1"/>
          </p:cNvSpPr>
          <p:nvPr>
            <p:ph type="ftr" sz="quarter" idx="11"/>
          </p:nvPr>
        </p:nvSpPr>
        <p:spPr>
          <a:xfrm>
            <a:off x="1900268" y="6501849"/>
            <a:ext cx="2814344" cy="365125"/>
          </a:xfrm>
        </p:spPr>
        <p:txBody>
          <a:bodyPr/>
          <a:lstStyle/>
          <a:p>
            <a:pPr algn="l"/>
            <a:endParaRPr lang="en-AU" sz="800" dirty="0">
              <a:solidFill>
                <a:schemeClr val="tx1"/>
              </a:solidFill>
              <a:latin typeface="ABCSans Light" panose="020B0303040403020204" pitchFamily="34" charset="0"/>
            </a:endParaRPr>
          </a:p>
        </p:txBody>
      </p:sp>
      <p:sp>
        <p:nvSpPr>
          <p:cNvPr id="19" name="Slide Number Placeholder 1">
            <a:extLst>
              <a:ext uri="{FF2B5EF4-FFF2-40B4-BE49-F238E27FC236}">
                <a16:creationId xmlns:a16="http://schemas.microsoft.com/office/drawing/2014/main" id="{02968BD1-455B-4CD6-B9E4-34B0029F3F03}"/>
              </a:ext>
            </a:extLst>
          </p:cNvPr>
          <p:cNvSpPr>
            <a:spLocks noGrp="1"/>
          </p:cNvSpPr>
          <p:nvPr>
            <p:ph type="sldNum" sz="quarter" idx="12"/>
          </p:nvPr>
        </p:nvSpPr>
        <p:spPr>
          <a:xfrm>
            <a:off x="8610600" y="6495493"/>
            <a:ext cx="2057400" cy="365125"/>
          </a:xfrm>
        </p:spPr>
        <p:txBody>
          <a:bodyPr/>
          <a:lstStyle/>
          <a:p>
            <a:fld id="{3B3850AD-9C9C-41FE-9D9D-0083644B8808}" type="slidenum">
              <a:rPr lang="en-AU" smtClean="0">
                <a:solidFill>
                  <a:schemeClr val="bg1"/>
                </a:solidFill>
                <a:latin typeface="ABCSans Bold" panose="020B0803040403020204" pitchFamily="34" charset="0"/>
              </a:rPr>
              <a:pPr/>
              <a:t>22</a:t>
            </a:fld>
            <a:endParaRPr lang="en-AU" dirty="0">
              <a:solidFill>
                <a:schemeClr val="bg1"/>
              </a:solidFill>
              <a:latin typeface="ABCSans Bold" panose="020B0803040403020204" pitchFamily="34" charset="0"/>
            </a:endParaRPr>
          </a:p>
        </p:txBody>
      </p:sp>
      <p:pic>
        <p:nvPicPr>
          <p:cNvPr id="25" name="Picture 24">
            <a:extLst>
              <a:ext uri="{FF2B5EF4-FFF2-40B4-BE49-F238E27FC236}">
                <a16:creationId xmlns:a16="http://schemas.microsoft.com/office/drawing/2014/main" id="{63E21161-678F-4424-ACDC-E862FDE435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6069" y="6551543"/>
            <a:ext cx="506997" cy="253499"/>
          </a:xfrm>
          <a:prstGeom prst="rect">
            <a:avLst/>
          </a:prstGeom>
        </p:spPr>
      </p:pic>
      <p:sp>
        <p:nvSpPr>
          <p:cNvPr id="10" name="Rectangle 9">
            <a:extLst>
              <a:ext uri="{FF2B5EF4-FFF2-40B4-BE49-F238E27FC236}">
                <a16:creationId xmlns:a16="http://schemas.microsoft.com/office/drawing/2014/main" id="{F5474E21-144D-45C8-8FE6-10425956D9E3}"/>
              </a:ext>
            </a:extLst>
          </p:cNvPr>
          <p:cNvSpPr/>
          <p:nvPr/>
        </p:nvSpPr>
        <p:spPr>
          <a:xfrm>
            <a:off x="0" y="6492875"/>
            <a:ext cx="12192000" cy="365125"/>
          </a:xfrm>
          <a:prstGeom prst="rect">
            <a:avLst/>
          </a:prstGeom>
          <a:solidFill>
            <a:srgbClr val="667C6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a:p>
        </p:txBody>
      </p:sp>
      <p:sp>
        <p:nvSpPr>
          <p:cNvPr id="8" name="Slide Number Placeholder 1">
            <a:extLst>
              <a:ext uri="{FF2B5EF4-FFF2-40B4-BE49-F238E27FC236}">
                <a16:creationId xmlns:a16="http://schemas.microsoft.com/office/drawing/2014/main" id="{46B83181-F137-41D3-8DF7-DA2093D1A731}"/>
              </a:ext>
            </a:extLst>
          </p:cNvPr>
          <p:cNvSpPr txBox="1">
            <a:spLocks/>
          </p:cNvSpPr>
          <p:nvPr/>
        </p:nvSpPr>
        <p:spPr>
          <a:xfrm>
            <a:off x="9876771" y="648390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AU" dirty="0">
                <a:solidFill>
                  <a:schemeClr val="bg1"/>
                </a:solidFill>
                <a:latin typeface="ABCSans Bold" panose="020B0803040403020204" pitchFamily="34" charset="0"/>
              </a:rPr>
              <a:t>19</a:t>
            </a:r>
          </a:p>
        </p:txBody>
      </p:sp>
      <p:pic>
        <p:nvPicPr>
          <p:cNvPr id="9" name="Graphic 8" descr="Chat">
            <a:extLst>
              <a:ext uri="{FF2B5EF4-FFF2-40B4-BE49-F238E27FC236}">
                <a16:creationId xmlns:a16="http://schemas.microsoft.com/office/drawing/2014/main" id="{58A1CAC9-A676-4F92-BC85-BC7CCCBABF3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84494" y="1003444"/>
            <a:ext cx="6709988" cy="6709988"/>
          </a:xfrm>
          <a:prstGeom prst="rect">
            <a:avLst/>
          </a:prstGeom>
        </p:spPr>
      </p:pic>
      <p:sp>
        <p:nvSpPr>
          <p:cNvPr id="2" name="Rectangle 1">
            <a:extLst>
              <a:ext uri="{FF2B5EF4-FFF2-40B4-BE49-F238E27FC236}">
                <a16:creationId xmlns:a16="http://schemas.microsoft.com/office/drawing/2014/main" id="{001EA391-6806-4451-9BDA-E27852BB1B3C}"/>
              </a:ext>
            </a:extLst>
          </p:cNvPr>
          <p:cNvSpPr/>
          <p:nvPr/>
        </p:nvSpPr>
        <p:spPr>
          <a:xfrm>
            <a:off x="508350" y="408972"/>
            <a:ext cx="3312061" cy="369332"/>
          </a:xfrm>
          <a:prstGeom prst="rect">
            <a:avLst/>
          </a:prstGeom>
        </p:spPr>
        <p:txBody>
          <a:bodyPr wrap="none">
            <a:spAutoFit/>
          </a:bodyPr>
          <a:lstStyle/>
          <a:p>
            <a:pPr lvl="0"/>
            <a:r>
              <a:rPr lang="en-AU" dirty="0">
                <a:solidFill>
                  <a:srgbClr val="D7A59C"/>
                </a:solidFill>
                <a:latin typeface="ABCSans Black" panose="020B0903040403020204" pitchFamily="34" charset="0"/>
              </a:rPr>
              <a:t>Activity 2: Would I lie to you? </a:t>
            </a:r>
          </a:p>
        </p:txBody>
      </p:sp>
    </p:spTree>
    <p:extLst>
      <p:ext uri="{BB962C8B-B14F-4D97-AF65-F5344CB8AC3E}">
        <p14:creationId xmlns:p14="http://schemas.microsoft.com/office/powerpoint/2010/main" val="23505184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5259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erson standing in front of a sign&#10;&#10;Description generated with high confidence">
            <a:extLst>
              <a:ext uri="{FF2B5EF4-FFF2-40B4-BE49-F238E27FC236}">
                <a16:creationId xmlns:a16="http://schemas.microsoft.com/office/drawing/2014/main" id="{E230AD54-2BD4-4A53-A6D5-5F0012172D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Slide Number Placeholder 1">
            <a:extLst>
              <a:ext uri="{FF2B5EF4-FFF2-40B4-BE49-F238E27FC236}">
                <a16:creationId xmlns:a16="http://schemas.microsoft.com/office/drawing/2014/main" id="{02968BD1-455B-4CD6-B9E4-34B0029F3F03}"/>
              </a:ext>
            </a:extLst>
          </p:cNvPr>
          <p:cNvSpPr>
            <a:spLocks noGrp="1"/>
          </p:cNvSpPr>
          <p:nvPr>
            <p:ph type="sldNum" sz="quarter" idx="12"/>
          </p:nvPr>
        </p:nvSpPr>
        <p:spPr>
          <a:xfrm>
            <a:off x="8610600" y="6495493"/>
            <a:ext cx="2057400" cy="365125"/>
          </a:xfrm>
        </p:spPr>
        <p:txBody>
          <a:bodyPr/>
          <a:lstStyle/>
          <a:p>
            <a:endParaRPr lang="en-AU" dirty="0">
              <a:solidFill>
                <a:schemeClr val="bg1"/>
              </a:solidFill>
              <a:latin typeface="ABCSans Bold" panose="020B0803040403020204" pitchFamily="34" charset="0"/>
            </a:endParaRPr>
          </a:p>
        </p:txBody>
      </p:sp>
    </p:spTree>
    <p:extLst>
      <p:ext uri="{BB962C8B-B14F-4D97-AF65-F5344CB8AC3E}">
        <p14:creationId xmlns:p14="http://schemas.microsoft.com/office/powerpoint/2010/main" val="1689457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624BEEA-01AA-49D8-AAB3-443601D08CB6}"/>
              </a:ext>
            </a:extLst>
          </p:cNvPr>
          <p:cNvSpPr/>
          <p:nvPr/>
        </p:nvSpPr>
        <p:spPr>
          <a:xfrm>
            <a:off x="3664831" y="698777"/>
            <a:ext cx="8391464" cy="477054"/>
          </a:xfrm>
          <a:prstGeom prst="rect">
            <a:avLst/>
          </a:prstGeom>
        </p:spPr>
        <p:txBody>
          <a:bodyPr wrap="square">
            <a:spAutoFit/>
          </a:bodyPr>
          <a:lstStyle/>
          <a:p>
            <a:endParaRPr lang="en-AU" sz="1000" dirty="0">
              <a:latin typeface="ABCSans Light" panose="020B0303040403020204" pitchFamily="34" charset="0"/>
            </a:endParaRPr>
          </a:p>
          <a:p>
            <a:pPr>
              <a:spcBef>
                <a:spcPts val="600"/>
              </a:spcBef>
              <a:spcAft>
                <a:spcPts val="600"/>
              </a:spcAft>
              <a:buClr>
                <a:schemeClr val="accent2"/>
              </a:buClr>
              <a:buSzPct val="150000"/>
            </a:pPr>
            <a:r>
              <a:rPr lang="en-AU" sz="1000" dirty="0">
                <a:latin typeface="ABCSans Light" panose="020B0303040403020204" pitchFamily="34" charset="0"/>
                <a:cs typeface="Times New Roman" panose="02020603050405020304" pitchFamily="18" charset="0"/>
              </a:rPr>
              <a:t>	</a:t>
            </a:r>
          </a:p>
        </p:txBody>
      </p:sp>
      <p:sp>
        <p:nvSpPr>
          <p:cNvPr id="49" name="TextBox 48">
            <a:extLst>
              <a:ext uri="{FF2B5EF4-FFF2-40B4-BE49-F238E27FC236}">
                <a16:creationId xmlns:a16="http://schemas.microsoft.com/office/drawing/2014/main" id="{58A33A15-CA0D-4AE2-8D9A-7F3B68954145}"/>
              </a:ext>
            </a:extLst>
          </p:cNvPr>
          <p:cNvSpPr txBox="1">
            <a:spLocks noChangeAspect="1"/>
          </p:cNvSpPr>
          <p:nvPr/>
        </p:nvSpPr>
        <p:spPr>
          <a:xfrm>
            <a:off x="2451899" y="35746"/>
            <a:ext cx="8894936" cy="523220"/>
          </a:xfrm>
          <a:prstGeom prst="rect">
            <a:avLst/>
          </a:prstGeom>
          <a:noFill/>
        </p:spPr>
        <p:txBody>
          <a:bodyPr wrap="square" rtlCol="0">
            <a:spAutoFit/>
          </a:bodyPr>
          <a:lstStyle/>
          <a:p>
            <a:r>
              <a:rPr lang="en-AU" sz="2800" dirty="0">
                <a:solidFill>
                  <a:schemeClr val="bg1"/>
                </a:solidFill>
                <a:latin typeface="ABCSans Rounded" panose="020F0903040403060204" pitchFamily="34" charset="0"/>
              </a:rPr>
              <a:t>Episode 1: Is it ever okay to be a cannibal?</a:t>
            </a:r>
          </a:p>
        </p:txBody>
      </p:sp>
      <p:sp>
        <p:nvSpPr>
          <p:cNvPr id="18" name="Rectangle 17">
            <a:extLst>
              <a:ext uri="{FF2B5EF4-FFF2-40B4-BE49-F238E27FC236}">
                <a16:creationId xmlns:a16="http://schemas.microsoft.com/office/drawing/2014/main" id="{B722EFCE-38C4-45B5-9B48-49AF5235F38D}"/>
              </a:ext>
            </a:extLst>
          </p:cNvPr>
          <p:cNvSpPr/>
          <p:nvPr/>
        </p:nvSpPr>
        <p:spPr>
          <a:xfrm>
            <a:off x="0" y="6492875"/>
            <a:ext cx="12192000" cy="365125"/>
          </a:xfrm>
          <a:prstGeom prst="rect">
            <a:avLst/>
          </a:prstGeom>
          <a:solidFill>
            <a:srgbClr val="667C6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dirty="0"/>
          </a:p>
        </p:txBody>
      </p:sp>
      <p:sp>
        <p:nvSpPr>
          <p:cNvPr id="19" name="Slide Number Placeholder 1">
            <a:extLst>
              <a:ext uri="{FF2B5EF4-FFF2-40B4-BE49-F238E27FC236}">
                <a16:creationId xmlns:a16="http://schemas.microsoft.com/office/drawing/2014/main" id="{02968BD1-455B-4CD6-B9E4-34B0029F3F03}"/>
              </a:ext>
            </a:extLst>
          </p:cNvPr>
          <p:cNvSpPr>
            <a:spLocks noGrp="1"/>
          </p:cNvSpPr>
          <p:nvPr>
            <p:ph type="sldNum" sz="quarter" idx="12"/>
          </p:nvPr>
        </p:nvSpPr>
        <p:spPr>
          <a:xfrm>
            <a:off x="9876771" y="6483901"/>
            <a:ext cx="2057400" cy="365125"/>
          </a:xfrm>
        </p:spPr>
        <p:txBody>
          <a:bodyPr/>
          <a:lstStyle/>
          <a:p>
            <a:r>
              <a:rPr lang="en-AU" dirty="0">
                <a:solidFill>
                  <a:schemeClr val="bg1"/>
                </a:solidFill>
                <a:latin typeface="ABCSans Bold" panose="020B0803040403020204" pitchFamily="34" charset="0"/>
              </a:rPr>
              <a:t>2</a:t>
            </a:r>
          </a:p>
        </p:txBody>
      </p:sp>
      <p:pic>
        <p:nvPicPr>
          <p:cNvPr id="25" name="Picture 24">
            <a:extLst>
              <a:ext uri="{FF2B5EF4-FFF2-40B4-BE49-F238E27FC236}">
                <a16:creationId xmlns:a16="http://schemas.microsoft.com/office/drawing/2014/main" id="{63E21161-678F-4424-ACDC-E862FDE435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53" y="6548687"/>
            <a:ext cx="506997" cy="253499"/>
          </a:xfrm>
          <a:prstGeom prst="rect">
            <a:avLst/>
          </a:prstGeom>
        </p:spPr>
      </p:pic>
      <p:sp>
        <p:nvSpPr>
          <p:cNvPr id="10" name="Rectangle 9">
            <a:extLst>
              <a:ext uri="{FF2B5EF4-FFF2-40B4-BE49-F238E27FC236}">
                <a16:creationId xmlns:a16="http://schemas.microsoft.com/office/drawing/2014/main" id="{BAD6C0C4-341C-4C4D-BBDB-90C27A8CAE3A}"/>
              </a:ext>
            </a:extLst>
          </p:cNvPr>
          <p:cNvSpPr/>
          <p:nvPr/>
        </p:nvSpPr>
        <p:spPr>
          <a:xfrm>
            <a:off x="4070708" y="762420"/>
            <a:ext cx="7714718" cy="5247590"/>
          </a:xfrm>
          <a:prstGeom prst="rect">
            <a:avLst/>
          </a:prstGeom>
        </p:spPr>
        <p:txBody>
          <a:bodyPr wrap="square">
            <a:spAutoFit/>
          </a:bodyPr>
          <a:lstStyle/>
          <a:p>
            <a:pPr fontAlgn="base"/>
            <a:endParaRPr lang="en-AU" sz="1200" dirty="0">
              <a:latin typeface="ABCSans Black" panose="020B0903040403020204" pitchFamily="34" charset="0"/>
            </a:endParaRPr>
          </a:p>
          <a:p>
            <a:pPr fontAlgn="base"/>
            <a:endParaRPr lang="en-AU" sz="1200" dirty="0">
              <a:latin typeface="ABCSans Light" panose="020B0303040403020204" pitchFamily="34" charset="0"/>
            </a:endParaRPr>
          </a:p>
          <a:p>
            <a:endParaRPr lang="en-AU" sz="1200" dirty="0">
              <a:latin typeface="ABCSans Light" panose="020B0303040403020204" pitchFamily="34" charset="0"/>
            </a:endParaRPr>
          </a:p>
          <a:p>
            <a:pPr lvl="0"/>
            <a:r>
              <a:rPr lang="en-AU" sz="1200" dirty="0">
                <a:latin typeface="ABCSans Light" panose="020B0303040403020204" pitchFamily="34" charset="0"/>
              </a:rPr>
              <a:t>Ask your students the central question: </a:t>
            </a:r>
            <a:r>
              <a:rPr lang="en-AU" sz="1200" i="1" dirty="0">
                <a:latin typeface="ABCSans Light" panose="020B0303040403020204" pitchFamily="34" charset="0"/>
              </a:rPr>
              <a:t>Is cannibalism ever okay?</a:t>
            </a:r>
            <a:r>
              <a:rPr lang="en-AU" sz="1200" dirty="0">
                <a:latin typeface="ABCSans Light" panose="020B0303040403020204" pitchFamily="34" charset="0"/>
              </a:rPr>
              <a:t>  Give students a minute or two to think about their responses to this question and jot them down. </a:t>
            </a:r>
          </a:p>
          <a:p>
            <a:pPr lvl="0"/>
            <a:endParaRPr lang="en-AU" sz="1200" dirty="0">
              <a:latin typeface="ABCSans Light" panose="020B0303040403020204" pitchFamily="34" charset="0"/>
            </a:endParaRPr>
          </a:p>
          <a:p>
            <a:pPr lvl="0"/>
            <a:r>
              <a:rPr lang="en-AU" sz="1200" dirty="0">
                <a:latin typeface="ABCSans Light" panose="020B0303040403020204" pitchFamily="34" charset="0"/>
              </a:rPr>
              <a:t>Next, tell students to flip their arguments to formulate reasons in opposition to their true views: If a student thinks cannibalism is never okay, they must come up with some reasons to support the argument that cannibalism is okay in some situations, and vice versa. Explain clearly that these views needn’t be reflective of their personal opinions. The idea is to practice coming up with persuasive arguments for and against in order to really think about an issue. </a:t>
            </a:r>
          </a:p>
          <a:p>
            <a:pPr lvl="0"/>
            <a:endParaRPr lang="en-AU" sz="1200" dirty="0">
              <a:latin typeface="ABCSans Light" panose="020B0303040403020204" pitchFamily="34" charset="0"/>
            </a:endParaRPr>
          </a:p>
          <a:p>
            <a:pPr lvl="0"/>
            <a:r>
              <a:rPr lang="en-AU" sz="1200" dirty="0">
                <a:latin typeface="ABCSans Light" panose="020B0303040403020204" pitchFamily="34" charset="0"/>
              </a:rPr>
              <a:t>Depending on how much time you have, give groups time to write their arguments out and develop their ideas, following the A-R-E model for developing arguments:</a:t>
            </a:r>
          </a:p>
          <a:p>
            <a:pPr lvl="0"/>
            <a:endParaRPr lang="en-AU" sz="1200" dirty="0">
              <a:latin typeface="ABCSans Light" panose="020B0303040403020204" pitchFamily="34" charset="0"/>
            </a:endParaRPr>
          </a:p>
          <a:p>
            <a:r>
              <a:rPr lang="en-AU" sz="1200" dirty="0">
                <a:latin typeface="ABCSans Black" panose="020B0903040403020204" pitchFamily="34" charset="0"/>
              </a:rPr>
              <a:t>A: Assertion. </a:t>
            </a:r>
            <a:r>
              <a:rPr lang="en-AU" sz="1200" dirty="0">
                <a:latin typeface="ABCSans Light" panose="020B0303040403020204" pitchFamily="34" charset="0"/>
              </a:rPr>
              <a:t>An assertion is a statement of opinion or point of view. </a:t>
            </a:r>
          </a:p>
          <a:p>
            <a:r>
              <a:rPr lang="en-AU" sz="1200" dirty="0">
                <a:latin typeface="ABCSans Black" panose="020B0903040403020204" pitchFamily="34" charset="0"/>
              </a:rPr>
              <a:t>R: Reasoning</a:t>
            </a:r>
            <a:r>
              <a:rPr lang="en-AU" sz="1200" dirty="0">
                <a:latin typeface="ABCSans Light" panose="020B0303040403020204" pitchFamily="34" charset="0"/>
              </a:rPr>
              <a:t>.  This is the ‘because’ part of an argument.</a:t>
            </a:r>
          </a:p>
          <a:p>
            <a:r>
              <a:rPr lang="en-AU" sz="1200" dirty="0">
                <a:latin typeface="ABCSans Black" panose="020B0903040403020204" pitchFamily="34" charset="0"/>
              </a:rPr>
              <a:t>E: Evidence. </a:t>
            </a:r>
            <a:r>
              <a:rPr lang="en-AU" sz="1200" dirty="0">
                <a:latin typeface="ABCSans Light" panose="020B0303040403020204" pitchFamily="34" charset="0"/>
              </a:rPr>
              <a:t>This is the ‘for example’ part, that supports the reasoning. </a:t>
            </a:r>
            <a:br>
              <a:rPr lang="en-AU" sz="1200" dirty="0">
                <a:latin typeface="ABCSans Light" panose="020B0303040403020204" pitchFamily="34" charset="0"/>
              </a:rPr>
            </a:br>
            <a:endParaRPr lang="en-AU" sz="1200" dirty="0">
              <a:latin typeface="ABCSans Light" panose="020B0303040403020204" pitchFamily="34" charset="0"/>
            </a:endParaRPr>
          </a:p>
          <a:p>
            <a:r>
              <a:rPr lang="en-AU" sz="1200" dirty="0">
                <a:latin typeface="ABCSans Light" panose="020B0303040403020204" pitchFamily="34" charset="0"/>
              </a:rPr>
              <a:t>Model this process to the class, using an example such as: </a:t>
            </a:r>
          </a:p>
          <a:p>
            <a:endParaRPr lang="en-AU" sz="1200" dirty="0">
              <a:latin typeface="ABCSans Light" panose="020B0303040403020204" pitchFamily="34" charset="0"/>
            </a:endParaRPr>
          </a:p>
          <a:p>
            <a:r>
              <a:rPr lang="en-AU" sz="1200" dirty="0">
                <a:latin typeface="ABCSans Light" panose="020B0303040403020204" pitchFamily="34" charset="0"/>
              </a:rPr>
              <a:t>A - </a:t>
            </a:r>
            <a:r>
              <a:rPr lang="en-AU" sz="1200" i="1" dirty="0">
                <a:latin typeface="ABCSans Light" panose="020B0303040403020204" pitchFamily="34" charset="0"/>
              </a:rPr>
              <a:t>Rainy days are better than sunny days</a:t>
            </a:r>
          </a:p>
          <a:p>
            <a:r>
              <a:rPr lang="en-AU" sz="1200" dirty="0">
                <a:latin typeface="ABCSans Light" panose="020B0303040403020204" pitchFamily="34" charset="0"/>
              </a:rPr>
              <a:t>R – </a:t>
            </a:r>
            <a:r>
              <a:rPr lang="en-AU" sz="1200" i="1" dirty="0">
                <a:latin typeface="ABCSans Light" panose="020B0303040403020204" pitchFamily="34" charset="0"/>
              </a:rPr>
              <a:t>Because school is more fun when it’s raining</a:t>
            </a:r>
          </a:p>
          <a:p>
            <a:r>
              <a:rPr lang="en-AU" sz="1200" dirty="0">
                <a:latin typeface="ABCSans Light" panose="020B0303040403020204" pitchFamily="34" charset="0"/>
              </a:rPr>
              <a:t>E – </a:t>
            </a:r>
            <a:r>
              <a:rPr lang="en-AU" sz="1200" i="1" dirty="0">
                <a:latin typeface="ABCSans Light" panose="020B0303040403020204" pitchFamily="34" charset="0"/>
              </a:rPr>
              <a:t>For example, last time it rained we watched a movie in the classroom at lunchtime</a:t>
            </a:r>
            <a:r>
              <a:rPr lang="en-AU" sz="1200" dirty="0">
                <a:latin typeface="ABCSans Light" panose="020B0303040403020204" pitchFamily="34" charset="0"/>
              </a:rPr>
              <a:t>. </a:t>
            </a:r>
          </a:p>
          <a:p>
            <a:pPr lvl="0"/>
            <a:endParaRPr lang="en-AU" sz="1200" dirty="0">
              <a:latin typeface="ABCSans Light" panose="020B0303040403020204" pitchFamily="34" charset="0"/>
            </a:endParaRPr>
          </a:p>
          <a:p>
            <a:pPr lvl="0"/>
            <a:endParaRPr lang="en-AU" sz="1000" dirty="0">
              <a:latin typeface="ABCSans Light" panose="020B0303040403020204" pitchFamily="34" charset="0"/>
            </a:endParaRPr>
          </a:p>
          <a:p>
            <a:endParaRPr lang="en-AU" sz="1000" dirty="0">
              <a:latin typeface="ABCSans Light" panose="020B0303040403020204" pitchFamily="34" charset="0"/>
            </a:endParaRPr>
          </a:p>
          <a:p>
            <a:pPr>
              <a:spcBef>
                <a:spcPts val="600"/>
              </a:spcBef>
              <a:spcAft>
                <a:spcPts val="600"/>
              </a:spcAft>
              <a:buClr>
                <a:schemeClr val="accent2"/>
              </a:buClr>
              <a:buSzPct val="150000"/>
            </a:pPr>
            <a:r>
              <a:rPr lang="en-AU" sz="1000" dirty="0">
                <a:latin typeface="ABCSans Light" panose="020B0303040403020204" pitchFamily="34" charset="0"/>
                <a:cs typeface="Times New Roman" panose="02020603050405020304" pitchFamily="18" charset="0"/>
              </a:rPr>
              <a:t>	</a:t>
            </a:r>
          </a:p>
        </p:txBody>
      </p:sp>
      <p:sp>
        <p:nvSpPr>
          <p:cNvPr id="11" name="Speech Bubble: Rectangle with Corners Rounded 10">
            <a:extLst>
              <a:ext uri="{FF2B5EF4-FFF2-40B4-BE49-F238E27FC236}">
                <a16:creationId xmlns:a16="http://schemas.microsoft.com/office/drawing/2014/main" id="{4D7954F0-BA19-437C-A0D1-7B26D758E09C}"/>
              </a:ext>
            </a:extLst>
          </p:cNvPr>
          <p:cNvSpPr/>
          <p:nvPr/>
        </p:nvSpPr>
        <p:spPr>
          <a:xfrm>
            <a:off x="416559" y="558965"/>
            <a:ext cx="3383281" cy="5359219"/>
          </a:xfrm>
          <a:prstGeom prst="wedgeRoundRectCallout">
            <a:avLst>
              <a:gd name="adj1" fmla="val -30401"/>
              <a:gd name="adj2" fmla="val 55651"/>
              <a:gd name="adj3" fmla="val 16667"/>
            </a:avLst>
          </a:prstGeom>
          <a:noFill/>
          <a:ln w="38100">
            <a:solidFill>
              <a:srgbClr val="D7A5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Rectangle 1">
            <a:extLst>
              <a:ext uri="{FF2B5EF4-FFF2-40B4-BE49-F238E27FC236}">
                <a16:creationId xmlns:a16="http://schemas.microsoft.com/office/drawing/2014/main" id="{E3BBB3AB-1FDF-4FBA-B2C4-ED2BBFE28992}"/>
              </a:ext>
            </a:extLst>
          </p:cNvPr>
          <p:cNvSpPr/>
          <p:nvPr/>
        </p:nvSpPr>
        <p:spPr>
          <a:xfrm>
            <a:off x="630605" y="878759"/>
            <a:ext cx="3055300" cy="4524315"/>
          </a:xfrm>
          <a:prstGeom prst="rect">
            <a:avLst/>
          </a:prstGeom>
        </p:spPr>
        <p:txBody>
          <a:bodyPr wrap="square">
            <a:spAutoFit/>
          </a:bodyPr>
          <a:lstStyle/>
          <a:p>
            <a:r>
              <a:rPr lang="en-AU" sz="1200" dirty="0">
                <a:latin typeface="ABCSans Light" panose="020B0303040403020204" pitchFamily="34" charset="0"/>
              </a:rPr>
              <a:t>	      </a:t>
            </a:r>
            <a:r>
              <a:rPr lang="en-AU" sz="1200" dirty="0">
                <a:solidFill>
                  <a:srgbClr val="667C6F"/>
                </a:solidFill>
                <a:latin typeface="ABCSans Black" panose="020B0903040403020204" pitchFamily="34" charset="0"/>
              </a:rPr>
              <a:t>Listen: (Link to ep)</a:t>
            </a:r>
          </a:p>
          <a:p>
            <a:endParaRPr lang="en-AU" sz="1200" dirty="0">
              <a:latin typeface="ABCSans Light" panose="020B0303040403020204" pitchFamily="34" charset="0"/>
            </a:endParaRPr>
          </a:p>
          <a:p>
            <a:pPr marL="182563" indent="-182563">
              <a:buFont typeface="+mj-lt"/>
              <a:buAutoNum type="arabicPeriod"/>
            </a:pPr>
            <a:r>
              <a:rPr lang="en-AU" sz="1200" dirty="0">
                <a:latin typeface="ABCSans Light" panose="020B0303040403020204" pitchFamily="34" charset="0"/>
              </a:rPr>
              <a:t>Pause at thinking question 1:  how does the idea of eating another human make you feel, and why do you think you have this reaction?</a:t>
            </a:r>
          </a:p>
          <a:p>
            <a:endParaRPr lang="en-AU" sz="1200" dirty="0">
              <a:latin typeface="ABCSans Light" panose="020B0303040403020204" pitchFamily="34" charset="0"/>
            </a:endParaRPr>
          </a:p>
          <a:p>
            <a:pPr marL="182563" indent="-182563">
              <a:buAutoNum type="arabicPeriod" startAt="2"/>
            </a:pPr>
            <a:r>
              <a:rPr lang="en-AU" sz="1200" dirty="0">
                <a:latin typeface="ABCSans Light" panose="020B0303040403020204" pitchFamily="34" charset="0"/>
              </a:rPr>
              <a:t>Think, pair, share (1-2 minutes)</a:t>
            </a:r>
          </a:p>
          <a:p>
            <a:pPr marL="228600" indent="-228600">
              <a:buAutoNum type="arabicPeriod" startAt="2"/>
            </a:pPr>
            <a:endParaRPr lang="en-AU" sz="1200" dirty="0">
              <a:latin typeface="ABCSans Light" panose="020B0303040403020204" pitchFamily="34" charset="0"/>
            </a:endParaRPr>
          </a:p>
          <a:p>
            <a:pPr marL="182563" indent="-182563"/>
            <a:r>
              <a:rPr lang="en-AU" sz="1200" dirty="0">
                <a:latin typeface="ABCSans Light" panose="020B0303040403020204" pitchFamily="34" charset="0"/>
              </a:rPr>
              <a:t>3.  Continue episode, thinking about two questions: What should Molly and Carl do? What would you do, if your choices were to starve to death or eat a human?  </a:t>
            </a:r>
          </a:p>
          <a:p>
            <a:pPr marL="228600" indent="-228600">
              <a:buFont typeface="+mj-lt"/>
              <a:buAutoNum type="arabicPeriod"/>
            </a:pPr>
            <a:endParaRPr lang="en-AU" sz="1200" dirty="0">
              <a:latin typeface="ABCSans Light" panose="020B0303040403020204" pitchFamily="34" charset="0"/>
            </a:endParaRPr>
          </a:p>
          <a:p>
            <a:pPr marL="182563" indent="-182563"/>
            <a:r>
              <a:rPr lang="en-AU" sz="1200" dirty="0">
                <a:latin typeface="ABCSans Light" panose="020B0303040403020204" pitchFamily="34" charset="0"/>
              </a:rPr>
              <a:t>4.  Pause the podcast before the ‘brains trust’ section at 11m 20s so students can discuss their answers to the question.</a:t>
            </a:r>
          </a:p>
          <a:p>
            <a:pPr marL="182563" indent="-182563"/>
            <a:endParaRPr lang="en-AU" sz="1200" dirty="0">
              <a:latin typeface="ABCSans Light" panose="020B0303040403020204" pitchFamily="34" charset="0"/>
            </a:endParaRPr>
          </a:p>
          <a:p>
            <a:pPr marL="182563" indent="-182563"/>
            <a:r>
              <a:rPr lang="en-AU" sz="1200" dirty="0">
                <a:latin typeface="ABCSans Light" panose="020B0303040403020204" pitchFamily="34" charset="0"/>
              </a:rPr>
              <a:t>5.  Pause at thinking question 2: is it ever okay to eat another human?</a:t>
            </a:r>
          </a:p>
          <a:p>
            <a:pPr marL="182563" indent="-182563"/>
            <a:endParaRPr lang="en-AU" sz="1200" dirty="0">
              <a:latin typeface="ABCSans Light" panose="020B0303040403020204" pitchFamily="34" charset="0"/>
            </a:endParaRPr>
          </a:p>
          <a:p>
            <a:pPr marL="182563" indent="-182563"/>
            <a:r>
              <a:rPr lang="en-AU" sz="1200" dirty="0">
                <a:latin typeface="ABCSans Light" panose="020B0303040403020204" pitchFamily="34" charset="0"/>
              </a:rPr>
              <a:t>6. Think, pair, share (1-2 minutes)</a:t>
            </a:r>
          </a:p>
        </p:txBody>
      </p:sp>
      <p:sp>
        <p:nvSpPr>
          <p:cNvPr id="3" name="TextBox 2">
            <a:extLst>
              <a:ext uri="{FF2B5EF4-FFF2-40B4-BE49-F238E27FC236}">
                <a16:creationId xmlns:a16="http://schemas.microsoft.com/office/drawing/2014/main" id="{BFAAF22B-CE33-4CA2-803B-E11F949D36AF}"/>
              </a:ext>
            </a:extLst>
          </p:cNvPr>
          <p:cNvSpPr txBox="1"/>
          <p:nvPr/>
        </p:nvSpPr>
        <p:spPr>
          <a:xfrm>
            <a:off x="4060723" y="548211"/>
            <a:ext cx="5212080" cy="369332"/>
          </a:xfrm>
          <a:prstGeom prst="rect">
            <a:avLst/>
          </a:prstGeom>
          <a:noFill/>
        </p:spPr>
        <p:txBody>
          <a:bodyPr wrap="square" rtlCol="0">
            <a:spAutoFit/>
          </a:bodyPr>
          <a:lstStyle/>
          <a:p>
            <a:r>
              <a:rPr lang="en-AU" dirty="0">
                <a:solidFill>
                  <a:srgbClr val="D7A59C"/>
                </a:solidFill>
                <a:latin typeface="ABCSans Black" panose="020B0903040403020204" pitchFamily="34" charset="0"/>
              </a:rPr>
              <a:t>Part 1: warm-up</a:t>
            </a:r>
          </a:p>
        </p:txBody>
      </p:sp>
    </p:spTree>
    <p:extLst>
      <p:ext uri="{BB962C8B-B14F-4D97-AF65-F5344CB8AC3E}">
        <p14:creationId xmlns:p14="http://schemas.microsoft.com/office/powerpoint/2010/main" val="1257772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624BEEA-01AA-49D8-AAB3-443601D08CB6}"/>
              </a:ext>
            </a:extLst>
          </p:cNvPr>
          <p:cNvSpPr/>
          <p:nvPr/>
        </p:nvSpPr>
        <p:spPr>
          <a:xfrm>
            <a:off x="3664831" y="698777"/>
            <a:ext cx="8391464" cy="477054"/>
          </a:xfrm>
          <a:prstGeom prst="rect">
            <a:avLst/>
          </a:prstGeom>
        </p:spPr>
        <p:txBody>
          <a:bodyPr wrap="square">
            <a:spAutoFit/>
          </a:bodyPr>
          <a:lstStyle/>
          <a:p>
            <a:endParaRPr lang="en-AU" sz="1000" dirty="0">
              <a:latin typeface="ABCSans Light" panose="020B0303040403020204" pitchFamily="34" charset="0"/>
            </a:endParaRPr>
          </a:p>
          <a:p>
            <a:pPr>
              <a:spcBef>
                <a:spcPts val="600"/>
              </a:spcBef>
              <a:spcAft>
                <a:spcPts val="600"/>
              </a:spcAft>
              <a:buClr>
                <a:schemeClr val="accent2"/>
              </a:buClr>
              <a:buSzPct val="150000"/>
            </a:pPr>
            <a:r>
              <a:rPr lang="en-AU" sz="1000" dirty="0">
                <a:latin typeface="ABCSans Light" panose="020B0303040403020204" pitchFamily="34" charset="0"/>
                <a:cs typeface="Times New Roman" panose="02020603050405020304" pitchFamily="18" charset="0"/>
              </a:rPr>
              <a:t>	</a:t>
            </a:r>
          </a:p>
        </p:txBody>
      </p:sp>
      <p:sp>
        <p:nvSpPr>
          <p:cNvPr id="49" name="TextBox 48">
            <a:extLst>
              <a:ext uri="{FF2B5EF4-FFF2-40B4-BE49-F238E27FC236}">
                <a16:creationId xmlns:a16="http://schemas.microsoft.com/office/drawing/2014/main" id="{58A33A15-CA0D-4AE2-8D9A-7F3B68954145}"/>
              </a:ext>
            </a:extLst>
          </p:cNvPr>
          <p:cNvSpPr txBox="1">
            <a:spLocks noChangeAspect="1"/>
          </p:cNvSpPr>
          <p:nvPr/>
        </p:nvSpPr>
        <p:spPr>
          <a:xfrm>
            <a:off x="2451899" y="35746"/>
            <a:ext cx="8894936" cy="523220"/>
          </a:xfrm>
          <a:prstGeom prst="rect">
            <a:avLst/>
          </a:prstGeom>
          <a:noFill/>
        </p:spPr>
        <p:txBody>
          <a:bodyPr wrap="square" rtlCol="0">
            <a:spAutoFit/>
          </a:bodyPr>
          <a:lstStyle/>
          <a:p>
            <a:r>
              <a:rPr lang="en-AU" sz="2800" dirty="0">
                <a:solidFill>
                  <a:schemeClr val="bg1"/>
                </a:solidFill>
                <a:latin typeface="ABCSans Rounded" panose="020F0903040403060204" pitchFamily="34" charset="0"/>
              </a:rPr>
              <a:t>Episode 1: Is it ever okay to be a cannibal?</a:t>
            </a:r>
          </a:p>
        </p:txBody>
      </p:sp>
      <p:sp>
        <p:nvSpPr>
          <p:cNvPr id="18" name="Rectangle 17">
            <a:extLst>
              <a:ext uri="{FF2B5EF4-FFF2-40B4-BE49-F238E27FC236}">
                <a16:creationId xmlns:a16="http://schemas.microsoft.com/office/drawing/2014/main" id="{B722EFCE-38C4-45B5-9B48-49AF5235F38D}"/>
              </a:ext>
            </a:extLst>
          </p:cNvPr>
          <p:cNvSpPr/>
          <p:nvPr/>
        </p:nvSpPr>
        <p:spPr>
          <a:xfrm>
            <a:off x="0" y="6492875"/>
            <a:ext cx="12192000" cy="365125"/>
          </a:xfrm>
          <a:prstGeom prst="rect">
            <a:avLst/>
          </a:prstGeom>
          <a:solidFill>
            <a:srgbClr val="667C6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dirty="0"/>
          </a:p>
        </p:txBody>
      </p:sp>
      <p:sp>
        <p:nvSpPr>
          <p:cNvPr id="19" name="Slide Number Placeholder 1">
            <a:extLst>
              <a:ext uri="{FF2B5EF4-FFF2-40B4-BE49-F238E27FC236}">
                <a16:creationId xmlns:a16="http://schemas.microsoft.com/office/drawing/2014/main" id="{02968BD1-455B-4CD6-B9E4-34B0029F3F03}"/>
              </a:ext>
            </a:extLst>
          </p:cNvPr>
          <p:cNvSpPr>
            <a:spLocks noGrp="1"/>
          </p:cNvSpPr>
          <p:nvPr>
            <p:ph type="sldNum" sz="quarter" idx="12"/>
          </p:nvPr>
        </p:nvSpPr>
        <p:spPr>
          <a:xfrm>
            <a:off x="9876771" y="6483901"/>
            <a:ext cx="2057400" cy="365125"/>
          </a:xfrm>
        </p:spPr>
        <p:txBody>
          <a:bodyPr/>
          <a:lstStyle/>
          <a:p>
            <a:r>
              <a:rPr lang="en-AU" dirty="0">
                <a:solidFill>
                  <a:schemeClr val="bg1"/>
                </a:solidFill>
                <a:latin typeface="ABCSans Bold" panose="020B0803040403020204" pitchFamily="34" charset="0"/>
              </a:rPr>
              <a:t>2</a:t>
            </a:r>
          </a:p>
        </p:txBody>
      </p:sp>
      <p:pic>
        <p:nvPicPr>
          <p:cNvPr id="25" name="Picture 24">
            <a:extLst>
              <a:ext uri="{FF2B5EF4-FFF2-40B4-BE49-F238E27FC236}">
                <a16:creationId xmlns:a16="http://schemas.microsoft.com/office/drawing/2014/main" id="{63E21161-678F-4424-ACDC-E862FDE435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53" y="6548687"/>
            <a:ext cx="506997" cy="253499"/>
          </a:xfrm>
          <a:prstGeom prst="rect">
            <a:avLst/>
          </a:prstGeom>
        </p:spPr>
      </p:pic>
      <p:sp>
        <p:nvSpPr>
          <p:cNvPr id="10" name="Rectangle 9">
            <a:extLst>
              <a:ext uri="{FF2B5EF4-FFF2-40B4-BE49-F238E27FC236}">
                <a16:creationId xmlns:a16="http://schemas.microsoft.com/office/drawing/2014/main" id="{BAD6C0C4-341C-4C4D-BBDB-90C27A8CAE3A}"/>
              </a:ext>
            </a:extLst>
          </p:cNvPr>
          <p:cNvSpPr/>
          <p:nvPr/>
        </p:nvSpPr>
        <p:spPr>
          <a:xfrm>
            <a:off x="396240" y="1023254"/>
            <a:ext cx="11369040" cy="6540252"/>
          </a:xfrm>
          <a:prstGeom prst="rect">
            <a:avLst/>
          </a:prstGeom>
        </p:spPr>
        <p:txBody>
          <a:bodyPr wrap="square">
            <a:spAutoFit/>
          </a:bodyPr>
          <a:lstStyle/>
          <a:p>
            <a:pPr fontAlgn="base"/>
            <a:r>
              <a:rPr lang="en-AU" sz="1200" dirty="0">
                <a:solidFill>
                  <a:srgbClr val="D7A59C"/>
                </a:solidFill>
                <a:latin typeface="ABCSans Black" panose="020B0903040403020204" pitchFamily="34" charset="0"/>
              </a:rPr>
              <a:t>Post it-notes: students will need 2-3 each</a:t>
            </a:r>
          </a:p>
          <a:p>
            <a:endParaRPr lang="en-AU" sz="1200" dirty="0">
              <a:latin typeface="ABCSans Light" panose="020B0303040403020204" pitchFamily="34" charset="0"/>
            </a:endParaRPr>
          </a:p>
          <a:p>
            <a:r>
              <a:rPr lang="en-AU" sz="1200" dirty="0">
                <a:latin typeface="ABCSans Light" panose="020B0303040403020204" pitchFamily="34" charset="0"/>
              </a:rPr>
              <a:t>This activity builds on the game of tug-of-war to help students  understand the complex forces that ‘tug’ at either side of an ethical dilemma. It encourages students to reason carefully about the ‘pull’ of various factors that are relevant to any dilemma, and underscores the deeper complexity of issues of morals, fairness and right from wrong. </a:t>
            </a:r>
          </a:p>
          <a:p>
            <a:endParaRPr lang="en-AU" sz="1200" dirty="0">
              <a:latin typeface="ABCSans Light" panose="020B0303040403020204" pitchFamily="34" charset="0"/>
            </a:endParaRPr>
          </a:p>
          <a:p>
            <a:r>
              <a:rPr lang="en-AU" sz="1200" dirty="0">
                <a:latin typeface="ABCSans Light" panose="020B0303040403020204" pitchFamily="34" charset="0"/>
              </a:rPr>
              <a:t>The use of a rope and the ‘what-if’ questions make students’ thinking visible, and demonstrates the interconnectedness of ideas The post-it notes and the action of the rope, real or illustrated, represent the collaborative thinking of the group as a whole.  This is a key point about making thinking visible: It shows the dynamic interaction of people's thoughts in a context of a shared inquiry. Documenting thinking and making it visible in the classroom can facilitate this interaction in order to make the inquiry richer.</a:t>
            </a:r>
          </a:p>
          <a:p>
            <a:r>
              <a:rPr lang="en-AU" sz="1200" dirty="0">
                <a:latin typeface="ABCSans Light" panose="020B0303040403020204" pitchFamily="34" charset="0"/>
              </a:rPr>
              <a:t>This works best as a whole class activity. </a:t>
            </a:r>
          </a:p>
          <a:p>
            <a:endParaRPr lang="en-AU" sz="1200" dirty="0">
              <a:latin typeface="ABCSans Light" panose="020B0303040403020204" pitchFamily="34" charset="0"/>
            </a:endParaRPr>
          </a:p>
          <a:p>
            <a:endParaRPr lang="en-AU" sz="1200" dirty="0">
              <a:latin typeface="ABCSans Light" panose="020B0303040403020204" pitchFamily="34" charset="0"/>
            </a:endParaRPr>
          </a:p>
          <a:p>
            <a:pPr marL="228600" indent="-228600">
              <a:buAutoNum type="arabicPeriod"/>
            </a:pPr>
            <a:r>
              <a:rPr lang="en-AU" sz="1200" dirty="0">
                <a:latin typeface="ABCSans Light" panose="020B0303040403020204" pitchFamily="34" charset="0"/>
              </a:rPr>
              <a:t>Present the dilemma to the class. Draw or display a rope with the two ends representing the opposing sides of the dilemma and ask students to think about what side of the dilemma they would be on and why. </a:t>
            </a:r>
          </a:p>
          <a:p>
            <a:pPr marL="228600" indent="-228600">
              <a:buAutoNum type="arabicPeriod"/>
            </a:pPr>
            <a:r>
              <a:rPr lang="en-AU" sz="1200" dirty="0">
                <a:latin typeface="ABCSans Light" panose="020B0303040403020204" pitchFamily="34" charset="0"/>
              </a:rPr>
              <a:t>Students write their top 2-3 reasons (from warm-up activity) on post-it notes. Encourage students to think of other reasons or ‘tugs’  or both sides of the dilemma.</a:t>
            </a:r>
          </a:p>
          <a:p>
            <a:pPr marL="228600" indent="-228600">
              <a:buFontTx/>
              <a:buAutoNum type="arabicPeriod"/>
            </a:pPr>
            <a:r>
              <a:rPr lang="en-AU" sz="1200" dirty="0">
                <a:latin typeface="ABCSans Light" panose="020B0303040403020204" pitchFamily="34" charset="0"/>
              </a:rPr>
              <a:t>Next, have students add their post-it notes to the rope, discussing as the rope is ‘pulled’ in either direction. </a:t>
            </a:r>
          </a:p>
          <a:p>
            <a:pPr marL="228600" indent="-228600">
              <a:buFontTx/>
              <a:buAutoNum type="arabicPeriod"/>
            </a:pPr>
            <a:r>
              <a:rPr lang="en-AU" sz="1200" dirty="0">
                <a:latin typeface="ABCSans Light" panose="020B0303040403020204" pitchFamily="34" charset="0"/>
              </a:rPr>
              <a:t>Once all students have contributed, ask them to generate some ‘what-if’ questions. E.g., ‘What if someone had given their permission to be eaten?’ In doing this, they will come up with questions, issues, factors or concerns that might need to be explored further to resolve the issue.</a:t>
            </a:r>
          </a:p>
          <a:p>
            <a:pPr marL="228600" indent="-228600">
              <a:buFontTx/>
              <a:buAutoNum type="arabicPeriod"/>
            </a:pPr>
            <a:r>
              <a:rPr lang="en-AU" sz="1200" dirty="0">
                <a:latin typeface="ABCSans Light" panose="020B0303040403020204" pitchFamily="34" charset="0"/>
              </a:rPr>
              <a:t>Write and post these above the rope. </a:t>
            </a:r>
          </a:p>
          <a:p>
            <a:pPr marL="228600" indent="-228600">
              <a:buFontTx/>
              <a:buAutoNum type="arabicPeriod"/>
            </a:pPr>
            <a:r>
              <a:rPr lang="en-AU" sz="1200" dirty="0">
                <a:latin typeface="ABCSans Light" panose="020B0303040403020204" pitchFamily="34" charset="0"/>
              </a:rPr>
              <a:t>Finish the lesson by asking students to reflect on the activity. What new ideas they have about the dilemma? Do they still feel the same way about it? Have they made up minds or changed their minds?</a:t>
            </a:r>
          </a:p>
          <a:p>
            <a:pPr marL="228600" indent="-228600">
              <a:buFontTx/>
              <a:buAutoNum type="arabicPeriod"/>
            </a:pPr>
            <a:endParaRPr lang="en-AU" sz="1200" dirty="0">
              <a:latin typeface="ABCSans Light" panose="020B0303040403020204" pitchFamily="34" charset="0"/>
            </a:endParaRPr>
          </a:p>
          <a:p>
            <a:pPr marL="228600" indent="-228600">
              <a:buFontTx/>
              <a:buAutoNum type="arabicPeriod"/>
            </a:pPr>
            <a:endParaRPr lang="en-AU" sz="1200" dirty="0">
              <a:latin typeface="ABCSans Light" panose="020B0303040403020204" pitchFamily="34" charset="0"/>
            </a:endParaRPr>
          </a:p>
          <a:p>
            <a:endParaRPr lang="en-AU" sz="1200" dirty="0">
              <a:latin typeface="ABCSans Light" panose="020B0303040403020204" pitchFamily="34" charset="0"/>
            </a:endParaRPr>
          </a:p>
          <a:p>
            <a:pPr marL="228600" indent="-228600">
              <a:buFontTx/>
              <a:buAutoNum type="arabicPeriod"/>
            </a:pPr>
            <a:endParaRPr lang="en-AU" sz="1200" dirty="0">
              <a:latin typeface="ABCSans Light" panose="020B0303040403020204" pitchFamily="34" charset="0"/>
            </a:endParaRPr>
          </a:p>
          <a:p>
            <a:pPr marL="228600" indent="-228600">
              <a:buAutoNum type="arabicPeriod"/>
            </a:pPr>
            <a:endParaRPr lang="en-AU" sz="1200" dirty="0">
              <a:latin typeface="ABCSans Light" panose="020B0303040403020204" pitchFamily="34" charset="0"/>
            </a:endParaRPr>
          </a:p>
          <a:p>
            <a:endParaRPr lang="en-AU" sz="1200" dirty="0">
              <a:latin typeface="ABCSans Light" panose="020B0303040403020204" pitchFamily="34" charset="0"/>
            </a:endParaRPr>
          </a:p>
          <a:p>
            <a:endParaRPr lang="en-AU" sz="1200" dirty="0">
              <a:latin typeface="ABCSans Light" panose="020B0303040403020204" pitchFamily="34" charset="0"/>
            </a:endParaRPr>
          </a:p>
          <a:p>
            <a:endParaRPr lang="en-AU" sz="1200" dirty="0">
              <a:latin typeface="ABCSans Light" panose="020B0303040403020204" pitchFamily="34" charset="0"/>
            </a:endParaRPr>
          </a:p>
          <a:p>
            <a:endParaRPr lang="en-AU" sz="1200" dirty="0">
              <a:latin typeface="ABCSans Light" panose="020B0303040403020204" pitchFamily="34" charset="0"/>
            </a:endParaRPr>
          </a:p>
          <a:p>
            <a:pPr lvl="0"/>
            <a:endParaRPr lang="en-AU" sz="1000" dirty="0">
              <a:latin typeface="ABCSans Light" panose="020B0303040403020204" pitchFamily="34" charset="0"/>
            </a:endParaRPr>
          </a:p>
          <a:p>
            <a:endParaRPr lang="en-AU" sz="1000" dirty="0">
              <a:latin typeface="ABCSans Light" panose="020B0303040403020204" pitchFamily="34" charset="0"/>
            </a:endParaRPr>
          </a:p>
          <a:p>
            <a:pPr>
              <a:spcBef>
                <a:spcPts val="600"/>
              </a:spcBef>
              <a:spcAft>
                <a:spcPts val="600"/>
              </a:spcAft>
              <a:buClr>
                <a:schemeClr val="accent2"/>
              </a:buClr>
              <a:buSzPct val="150000"/>
            </a:pPr>
            <a:r>
              <a:rPr lang="en-AU" sz="1000" dirty="0">
                <a:latin typeface="ABCSans Light" panose="020B0303040403020204" pitchFamily="34" charset="0"/>
                <a:cs typeface="Times New Roman" panose="02020603050405020304" pitchFamily="18" charset="0"/>
              </a:rPr>
              <a:t>	</a:t>
            </a:r>
          </a:p>
        </p:txBody>
      </p:sp>
      <p:sp>
        <p:nvSpPr>
          <p:cNvPr id="3" name="TextBox 2">
            <a:extLst>
              <a:ext uri="{FF2B5EF4-FFF2-40B4-BE49-F238E27FC236}">
                <a16:creationId xmlns:a16="http://schemas.microsoft.com/office/drawing/2014/main" id="{BFAAF22B-CE33-4CA2-803B-E11F949D36AF}"/>
              </a:ext>
            </a:extLst>
          </p:cNvPr>
          <p:cNvSpPr txBox="1"/>
          <p:nvPr/>
        </p:nvSpPr>
        <p:spPr>
          <a:xfrm>
            <a:off x="396240" y="522462"/>
            <a:ext cx="5212080" cy="338554"/>
          </a:xfrm>
          <a:prstGeom prst="rect">
            <a:avLst/>
          </a:prstGeom>
          <a:noFill/>
        </p:spPr>
        <p:txBody>
          <a:bodyPr wrap="square" rtlCol="0">
            <a:spAutoFit/>
          </a:bodyPr>
          <a:lstStyle/>
          <a:p>
            <a:r>
              <a:rPr lang="en-AU" sz="1600" dirty="0">
                <a:solidFill>
                  <a:srgbClr val="D7A59C"/>
                </a:solidFill>
                <a:latin typeface="ABCSans Black" panose="020B0903040403020204" pitchFamily="34" charset="0"/>
              </a:rPr>
              <a:t>Part 2: Tug-of-war</a:t>
            </a:r>
          </a:p>
        </p:txBody>
      </p:sp>
    </p:spTree>
    <p:extLst>
      <p:ext uri="{BB962C8B-B14F-4D97-AF65-F5344CB8AC3E}">
        <p14:creationId xmlns:p14="http://schemas.microsoft.com/office/powerpoint/2010/main" val="3620948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624BEEA-01AA-49D8-AAB3-443601D08CB6}"/>
              </a:ext>
            </a:extLst>
          </p:cNvPr>
          <p:cNvSpPr/>
          <p:nvPr/>
        </p:nvSpPr>
        <p:spPr>
          <a:xfrm>
            <a:off x="497840" y="482713"/>
            <a:ext cx="11196320" cy="6386364"/>
          </a:xfrm>
          <a:prstGeom prst="rect">
            <a:avLst/>
          </a:prstGeom>
        </p:spPr>
        <p:txBody>
          <a:bodyPr wrap="square">
            <a:spAutoFit/>
          </a:bodyPr>
          <a:lstStyle/>
          <a:p>
            <a:pPr lvl="0"/>
            <a:endParaRPr lang="en-AU" sz="1000" dirty="0">
              <a:latin typeface="ABCSans Light" panose="020B0303040403020204" pitchFamily="34" charset="0"/>
            </a:endParaRPr>
          </a:p>
          <a:p>
            <a:pPr fontAlgn="base"/>
            <a:r>
              <a:rPr lang="en-AU" sz="1600" dirty="0">
                <a:solidFill>
                  <a:srgbClr val="D7A59C"/>
                </a:solidFill>
                <a:latin typeface="ABCSans Black" panose="020B0903040403020204" pitchFamily="34" charset="0"/>
              </a:rPr>
              <a:t>Extension</a:t>
            </a:r>
          </a:p>
          <a:p>
            <a:pPr fontAlgn="base"/>
            <a:endParaRPr lang="en-AU" sz="1200" dirty="0">
              <a:latin typeface="ABCSans Light" panose="020B0303040403020204" pitchFamily="34" charset="0"/>
            </a:endParaRPr>
          </a:p>
          <a:p>
            <a:pPr fontAlgn="base"/>
            <a:r>
              <a:rPr lang="en-AU" sz="1200" dirty="0">
                <a:latin typeface="ABCSans Light" panose="020B0303040403020204" pitchFamily="34" charset="0"/>
              </a:rPr>
              <a:t>You may wish to take this activity further, with the following whole-class activities. </a:t>
            </a:r>
          </a:p>
          <a:p>
            <a:pPr fontAlgn="base"/>
            <a:endParaRPr lang="en-AU" sz="1200" dirty="0">
              <a:latin typeface="ABCSans Light" panose="020B0303040403020204" pitchFamily="34" charset="0"/>
            </a:endParaRPr>
          </a:p>
          <a:p>
            <a:pPr fontAlgn="base"/>
            <a:r>
              <a:rPr lang="en-AU" sz="1200" i="1" dirty="0">
                <a:latin typeface="ABCSans Black" panose="020B0903040403020204" pitchFamily="34" charset="0"/>
              </a:rPr>
              <a:t>Four Corners</a:t>
            </a:r>
            <a:endParaRPr lang="en-AU" sz="1200" dirty="0">
              <a:latin typeface="ABCSans Black" panose="020B0903040403020204" pitchFamily="34" charset="0"/>
            </a:endParaRPr>
          </a:p>
          <a:p>
            <a:pPr fontAlgn="base"/>
            <a:r>
              <a:rPr lang="en-AU" sz="1200" dirty="0">
                <a:latin typeface="ABCSans Light" panose="020B0303040403020204" pitchFamily="34" charset="0"/>
              </a:rPr>
              <a:t>To begin with, label each corner of the classroom with four statements: Strongly agree, agree, disagree, strongly disagree. </a:t>
            </a:r>
          </a:p>
          <a:p>
            <a:r>
              <a:rPr lang="en-AU" sz="1200" dirty="0">
                <a:latin typeface="ABCSans Light" panose="020B0303040403020204" pitchFamily="34" charset="0"/>
              </a:rPr>
              <a:t>First, ask students to write a paragraph stating their position on the statement ‘Cannibalism is never okay’, choosing one of the four degrees of agreement. </a:t>
            </a:r>
          </a:p>
          <a:p>
            <a:endParaRPr lang="en-AU" sz="1200" dirty="0">
              <a:latin typeface="ABCSans Light" panose="020B0303040403020204" pitchFamily="34" charset="0"/>
            </a:endParaRPr>
          </a:p>
          <a:p>
            <a:r>
              <a:rPr lang="en-AU" sz="1200" dirty="0">
                <a:latin typeface="ABCSans Light" panose="020B0303040403020204" pitchFamily="34" charset="0"/>
              </a:rPr>
              <a:t>Once this is done, they will move to the corner of the classroom where they see their position posted on the wall. The strongly disagree position is posted in the right-hand corner, while the agree position is posted in the left-handed corner, and so on. </a:t>
            </a:r>
          </a:p>
          <a:p>
            <a:r>
              <a:rPr lang="en-AU" sz="1200" dirty="0">
                <a:latin typeface="ABCSans Light" panose="020B0303040403020204" pitchFamily="34" charset="0"/>
              </a:rPr>
              <a:t>Once students move to their corner, they get a few minutes to discuss their thoughts. Appoint one person the note-taker and one person the speaker. </a:t>
            </a:r>
          </a:p>
          <a:p>
            <a:endParaRPr lang="en-AU" sz="1200" dirty="0">
              <a:latin typeface="ABCSans Light" panose="020B0303040403020204" pitchFamily="34" charset="0"/>
            </a:endParaRPr>
          </a:p>
          <a:p>
            <a:r>
              <a:rPr lang="en-AU" sz="1200" dirty="0">
                <a:latin typeface="ABCSans Light" panose="020B0303040403020204" pitchFamily="34" charset="0"/>
              </a:rPr>
              <a:t>Next,  invite each speaker to state their first point on the topic, moving around the group in turn. On the second time around, students must rebut the previous arguments they have heard. </a:t>
            </a:r>
          </a:p>
          <a:p>
            <a:endParaRPr lang="en-AU" sz="1200" dirty="0">
              <a:latin typeface="ABCSans Light" panose="020B0303040403020204" pitchFamily="34" charset="0"/>
            </a:endParaRPr>
          </a:p>
          <a:p>
            <a:r>
              <a:rPr lang="en-AU" sz="1200" dirty="0">
                <a:latin typeface="ABCSans Light" panose="020B0303040403020204" pitchFamily="34" charset="0"/>
              </a:rPr>
              <a:t>Students may move corners depending on whose argument they find more convincing. </a:t>
            </a:r>
          </a:p>
          <a:p>
            <a:endParaRPr lang="en-AU" sz="1200" dirty="0">
              <a:latin typeface="ABCSans Light" panose="020B0303040403020204" pitchFamily="34" charset="0"/>
            </a:endParaRPr>
          </a:p>
          <a:p>
            <a:r>
              <a:rPr lang="en-AU" sz="1200" dirty="0">
                <a:latin typeface="ABCSans Light" panose="020B0303040403020204" pitchFamily="34" charset="0"/>
              </a:rPr>
              <a:t>At the end of four rounds, the corner with the most support wins the argument. Here, it is important to note that this victory doesn’t necessarily mean the winning argument is ‘right’ or ‘true’. Rather, it simply means more people were convinced of this point of view. To extend this idea, ask students to discuss how this style of ‘winning’ could be problematic. </a:t>
            </a:r>
          </a:p>
          <a:p>
            <a:endParaRPr lang="en-AU" sz="1200" dirty="0">
              <a:latin typeface="ABCSans Light" panose="020B0303040403020204" pitchFamily="34" charset="0"/>
            </a:endParaRPr>
          </a:p>
          <a:p>
            <a:r>
              <a:rPr lang="en-AU" sz="1200" b="1" i="1" dirty="0">
                <a:latin typeface="ABCSans Black" panose="020B0903040403020204" pitchFamily="34" charset="0"/>
              </a:rPr>
              <a:t>Ball-Toss Debate</a:t>
            </a:r>
            <a:r>
              <a:rPr lang="en-AU" sz="1200" i="1" dirty="0">
                <a:latin typeface="ABCSans Black" panose="020B0903040403020204" pitchFamily="34" charset="0"/>
              </a:rPr>
              <a:t> </a:t>
            </a:r>
            <a:endParaRPr lang="en-AU" sz="1200" dirty="0">
              <a:latin typeface="ABCSans Black" panose="020B0903040403020204" pitchFamily="34" charset="0"/>
            </a:endParaRPr>
          </a:p>
          <a:p>
            <a:r>
              <a:rPr lang="en-AU" sz="1200" dirty="0">
                <a:latin typeface="ABCSans Light" panose="020B0303040403020204" pitchFamily="34" charset="0"/>
              </a:rPr>
              <a:t>Students choose a side the cannibalism question, or any topic with opposing points of view.</a:t>
            </a:r>
          </a:p>
          <a:p>
            <a:endParaRPr lang="en-AU" sz="1200" dirty="0">
              <a:latin typeface="ABCSans Light" panose="020B0303040403020204" pitchFamily="34" charset="0"/>
            </a:endParaRPr>
          </a:p>
          <a:p>
            <a:r>
              <a:rPr lang="en-AU" sz="1200" dirty="0">
                <a:latin typeface="ABCSans Light" panose="020B0303040403020204" pitchFamily="34" charset="0"/>
              </a:rPr>
              <a:t>Each student goes to the side of the classroom where their position is either for or against the topic. Move desks so that each side is facing each other. Have students sit on their desks and take turns tossing a ball to discuss their position on the topic. Only the student with the ball can speak. </a:t>
            </a:r>
          </a:p>
          <a:p>
            <a:endParaRPr lang="en-AU" sz="1200" dirty="0">
              <a:latin typeface="ABCSans Light" panose="020B0303040403020204" pitchFamily="34" charset="0"/>
            </a:endParaRPr>
          </a:p>
          <a:p>
            <a:pPr fontAlgn="base"/>
            <a:r>
              <a:rPr lang="en-AU" sz="1200" dirty="0">
                <a:latin typeface="ABCSans Light" panose="020B0303040403020204" pitchFamily="34" charset="0"/>
              </a:rPr>
              <a:t>This exercise does a good job of teasing out students’ perspectives on the role of reasons in support of their views and helps them develop a better sense of how we employ reasons to defend our beliefs, as well as giving them some opportunity to practice doing so.</a:t>
            </a:r>
          </a:p>
          <a:p>
            <a:endParaRPr lang="en-AU" sz="1000" dirty="0">
              <a:latin typeface="ABCSans Light" panose="020B0303040403020204" pitchFamily="34" charset="0"/>
            </a:endParaRPr>
          </a:p>
          <a:p>
            <a:endParaRPr lang="en-AU" sz="1000" dirty="0">
              <a:latin typeface="ABCSans Light" panose="020B0303040403020204" pitchFamily="34" charset="0"/>
            </a:endParaRPr>
          </a:p>
          <a:p>
            <a:pPr>
              <a:spcBef>
                <a:spcPts val="600"/>
              </a:spcBef>
              <a:spcAft>
                <a:spcPts val="600"/>
              </a:spcAft>
              <a:buClr>
                <a:schemeClr val="accent2"/>
              </a:buClr>
              <a:buSzPct val="150000"/>
            </a:pPr>
            <a:r>
              <a:rPr lang="en-AU" sz="1000" dirty="0">
                <a:latin typeface="ABCSans Light" panose="020B0303040403020204" pitchFamily="34" charset="0"/>
                <a:cs typeface="Times New Roman" panose="02020603050405020304" pitchFamily="18" charset="0"/>
              </a:rPr>
              <a:t>	</a:t>
            </a:r>
          </a:p>
        </p:txBody>
      </p:sp>
      <p:sp>
        <p:nvSpPr>
          <p:cNvPr id="49" name="TextBox 48">
            <a:extLst>
              <a:ext uri="{FF2B5EF4-FFF2-40B4-BE49-F238E27FC236}">
                <a16:creationId xmlns:a16="http://schemas.microsoft.com/office/drawing/2014/main" id="{58A33A15-CA0D-4AE2-8D9A-7F3B68954145}"/>
              </a:ext>
            </a:extLst>
          </p:cNvPr>
          <p:cNvSpPr txBox="1">
            <a:spLocks noChangeAspect="1"/>
          </p:cNvSpPr>
          <p:nvPr/>
        </p:nvSpPr>
        <p:spPr>
          <a:xfrm>
            <a:off x="2451899" y="35746"/>
            <a:ext cx="8894936" cy="523220"/>
          </a:xfrm>
          <a:prstGeom prst="rect">
            <a:avLst/>
          </a:prstGeom>
          <a:noFill/>
        </p:spPr>
        <p:txBody>
          <a:bodyPr wrap="square" rtlCol="0">
            <a:spAutoFit/>
          </a:bodyPr>
          <a:lstStyle/>
          <a:p>
            <a:r>
              <a:rPr lang="en-AU" sz="2800" dirty="0">
                <a:solidFill>
                  <a:schemeClr val="bg1"/>
                </a:solidFill>
                <a:latin typeface="ABCSans Rounded" panose="020F0903040403060204" pitchFamily="34" charset="0"/>
              </a:rPr>
              <a:t>Episode 1: Is it ever okay to be a cannibal?</a:t>
            </a:r>
          </a:p>
        </p:txBody>
      </p:sp>
      <p:sp>
        <p:nvSpPr>
          <p:cNvPr id="24" name="Footer Placeholder 1">
            <a:extLst>
              <a:ext uri="{FF2B5EF4-FFF2-40B4-BE49-F238E27FC236}">
                <a16:creationId xmlns:a16="http://schemas.microsoft.com/office/drawing/2014/main" id="{D77FD1C5-B30E-456D-A3BE-D01D443C02DA}"/>
              </a:ext>
            </a:extLst>
          </p:cNvPr>
          <p:cNvSpPr>
            <a:spLocks noGrp="1"/>
          </p:cNvSpPr>
          <p:nvPr>
            <p:ph type="ftr" sz="quarter" idx="11"/>
          </p:nvPr>
        </p:nvSpPr>
        <p:spPr>
          <a:xfrm>
            <a:off x="1900268" y="6501849"/>
            <a:ext cx="2814344" cy="365125"/>
          </a:xfrm>
        </p:spPr>
        <p:txBody>
          <a:bodyPr/>
          <a:lstStyle/>
          <a:p>
            <a:pPr algn="l"/>
            <a:endParaRPr lang="en-AU" sz="800" dirty="0">
              <a:solidFill>
                <a:schemeClr val="tx1"/>
              </a:solidFill>
              <a:latin typeface="ABCSans Light" panose="020B0303040403020204" pitchFamily="34" charset="0"/>
            </a:endParaRPr>
          </a:p>
        </p:txBody>
      </p:sp>
      <p:sp>
        <p:nvSpPr>
          <p:cNvPr id="19" name="Slide Number Placeholder 1">
            <a:extLst>
              <a:ext uri="{FF2B5EF4-FFF2-40B4-BE49-F238E27FC236}">
                <a16:creationId xmlns:a16="http://schemas.microsoft.com/office/drawing/2014/main" id="{02968BD1-455B-4CD6-B9E4-34B0029F3F03}"/>
              </a:ext>
            </a:extLst>
          </p:cNvPr>
          <p:cNvSpPr>
            <a:spLocks noGrp="1"/>
          </p:cNvSpPr>
          <p:nvPr>
            <p:ph type="sldNum" sz="quarter" idx="12"/>
          </p:nvPr>
        </p:nvSpPr>
        <p:spPr>
          <a:xfrm>
            <a:off x="8610600" y="6495493"/>
            <a:ext cx="2057400" cy="365125"/>
          </a:xfrm>
        </p:spPr>
        <p:txBody>
          <a:bodyPr/>
          <a:lstStyle/>
          <a:p>
            <a:fld id="{3B3850AD-9C9C-41FE-9D9D-0083644B8808}" type="slidenum">
              <a:rPr lang="en-AU" smtClean="0">
                <a:solidFill>
                  <a:schemeClr val="bg1"/>
                </a:solidFill>
                <a:latin typeface="ABCSans Bold" panose="020B0803040403020204" pitchFamily="34" charset="0"/>
              </a:rPr>
              <a:pPr/>
              <a:t>6</a:t>
            </a:fld>
            <a:endParaRPr lang="en-AU" dirty="0">
              <a:solidFill>
                <a:schemeClr val="bg1"/>
              </a:solidFill>
              <a:latin typeface="ABCSans Bold" panose="020B0803040403020204" pitchFamily="34" charset="0"/>
            </a:endParaRPr>
          </a:p>
        </p:txBody>
      </p:sp>
      <p:pic>
        <p:nvPicPr>
          <p:cNvPr id="25" name="Picture 24">
            <a:extLst>
              <a:ext uri="{FF2B5EF4-FFF2-40B4-BE49-F238E27FC236}">
                <a16:creationId xmlns:a16="http://schemas.microsoft.com/office/drawing/2014/main" id="{63E21161-678F-4424-ACDC-E862FDE435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6069" y="6551543"/>
            <a:ext cx="506997" cy="253499"/>
          </a:xfrm>
          <a:prstGeom prst="rect">
            <a:avLst/>
          </a:prstGeom>
        </p:spPr>
      </p:pic>
      <p:sp>
        <p:nvSpPr>
          <p:cNvPr id="10" name="Rectangle 9">
            <a:extLst>
              <a:ext uri="{FF2B5EF4-FFF2-40B4-BE49-F238E27FC236}">
                <a16:creationId xmlns:a16="http://schemas.microsoft.com/office/drawing/2014/main" id="{F5474E21-144D-45C8-8FE6-10425956D9E3}"/>
              </a:ext>
            </a:extLst>
          </p:cNvPr>
          <p:cNvSpPr/>
          <p:nvPr/>
        </p:nvSpPr>
        <p:spPr>
          <a:xfrm>
            <a:off x="0" y="6492875"/>
            <a:ext cx="12192000" cy="365125"/>
          </a:xfrm>
          <a:prstGeom prst="rect">
            <a:avLst/>
          </a:prstGeom>
          <a:solidFill>
            <a:srgbClr val="667C6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a:p>
        </p:txBody>
      </p:sp>
      <p:pic>
        <p:nvPicPr>
          <p:cNvPr id="8" name="Graphic 7" descr="Marketing">
            <a:extLst>
              <a:ext uri="{FF2B5EF4-FFF2-40B4-BE49-F238E27FC236}">
                <a16:creationId xmlns:a16="http://schemas.microsoft.com/office/drawing/2014/main" id="{0A18F296-6420-458B-ADD5-B28799EBDC7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09156" y="637716"/>
            <a:ext cx="6880684" cy="6880684"/>
          </a:xfrm>
          <a:prstGeom prst="rect">
            <a:avLst/>
          </a:prstGeom>
        </p:spPr>
      </p:pic>
      <p:sp>
        <p:nvSpPr>
          <p:cNvPr id="11" name="Slide Number Placeholder 1">
            <a:extLst>
              <a:ext uri="{FF2B5EF4-FFF2-40B4-BE49-F238E27FC236}">
                <a16:creationId xmlns:a16="http://schemas.microsoft.com/office/drawing/2014/main" id="{F6768449-17DA-4159-BB1B-DAD03EB0E3A4}"/>
              </a:ext>
            </a:extLst>
          </p:cNvPr>
          <p:cNvSpPr txBox="1">
            <a:spLocks/>
          </p:cNvSpPr>
          <p:nvPr/>
        </p:nvSpPr>
        <p:spPr>
          <a:xfrm>
            <a:off x="9876771" y="648390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AU" dirty="0">
                <a:solidFill>
                  <a:schemeClr val="bg1"/>
                </a:solidFill>
                <a:latin typeface="ABCSans Bold" panose="020B0803040403020204" pitchFamily="34" charset="0"/>
              </a:rPr>
              <a:t>4</a:t>
            </a:r>
          </a:p>
        </p:txBody>
      </p:sp>
    </p:spTree>
    <p:extLst>
      <p:ext uri="{BB962C8B-B14F-4D97-AF65-F5344CB8AC3E}">
        <p14:creationId xmlns:p14="http://schemas.microsoft.com/office/powerpoint/2010/main" val="70512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holding a sign&#10;&#10;Description generated with high confidence">
            <a:extLst>
              <a:ext uri="{FF2B5EF4-FFF2-40B4-BE49-F238E27FC236}">
                <a16:creationId xmlns:a16="http://schemas.microsoft.com/office/drawing/2014/main" id="{2390C6A2-740D-4DF1-B121-B158D339F9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79389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624BEEA-01AA-49D8-AAB3-443601D08CB6}"/>
              </a:ext>
            </a:extLst>
          </p:cNvPr>
          <p:cNvSpPr/>
          <p:nvPr/>
        </p:nvSpPr>
        <p:spPr>
          <a:xfrm>
            <a:off x="3664831" y="698777"/>
            <a:ext cx="8391464" cy="477054"/>
          </a:xfrm>
          <a:prstGeom prst="rect">
            <a:avLst/>
          </a:prstGeom>
        </p:spPr>
        <p:txBody>
          <a:bodyPr wrap="square">
            <a:spAutoFit/>
          </a:bodyPr>
          <a:lstStyle/>
          <a:p>
            <a:endParaRPr lang="en-AU" sz="1000" dirty="0">
              <a:latin typeface="ABCSans Light" panose="020B0303040403020204" pitchFamily="34" charset="0"/>
            </a:endParaRPr>
          </a:p>
          <a:p>
            <a:pPr>
              <a:spcBef>
                <a:spcPts val="600"/>
              </a:spcBef>
              <a:spcAft>
                <a:spcPts val="600"/>
              </a:spcAft>
              <a:buClr>
                <a:schemeClr val="accent2"/>
              </a:buClr>
              <a:buSzPct val="150000"/>
            </a:pPr>
            <a:r>
              <a:rPr lang="en-AU" sz="1000" dirty="0">
                <a:latin typeface="ABCSans Light" panose="020B0303040403020204" pitchFamily="34" charset="0"/>
                <a:cs typeface="Times New Roman" panose="02020603050405020304" pitchFamily="18" charset="0"/>
              </a:rPr>
              <a:t>	</a:t>
            </a:r>
          </a:p>
        </p:txBody>
      </p:sp>
      <p:sp>
        <p:nvSpPr>
          <p:cNvPr id="49" name="TextBox 48">
            <a:extLst>
              <a:ext uri="{FF2B5EF4-FFF2-40B4-BE49-F238E27FC236}">
                <a16:creationId xmlns:a16="http://schemas.microsoft.com/office/drawing/2014/main" id="{58A33A15-CA0D-4AE2-8D9A-7F3B68954145}"/>
              </a:ext>
            </a:extLst>
          </p:cNvPr>
          <p:cNvSpPr txBox="1">
            <a:spLocks noChangeAspect="1"/>
          </p:cNvSpPr>
          <p:nvPr/>
        </p:nvSpPr>
        <p:spPr>
          <a:xfrm>
            <a:off x="2451899" y="35746"/>
            <a:ext cx="8894936" cy="523220"/>
          </a:xfrm>
          <a:prstGeom prst="rect">
            <a:avLst/>
          </a:prstGeom>
          <a:noFill/>
        </p:spPr>
        <p:txBody>
          <a:bodyPr wrap="square" rtlCol="0">
            <a:spAutoFit/>
          </a:bodyPr>
          <a:lstStyle/>
          <a:p>
            <a:r>
              <a:rPr lang="en-AU" sz="2800" dirty="0">
                <a:solidFill>
                  <a:schemeClr val="bg1"/>
                </a:solidFill>
                <a:latin typeface="ABCSans Rounded" panose="020F0903040403060204" pitchFamily="34" charset="0"/>
              </a:rPr>
              <a:t>Episode 1: Is it ever okay to be a cannibal?</a:t>
            </a:r>
          </a:p>
        </p:txBody>
      </p:sp>
      <p:sp>
        <p:nvSpPr>
          <p:cNvPr id="18" name="Rectangle 17">
            <a:extLst>
              <a:ext uri="{FF2B5EF4-FFF2-40B4-BE49-F238E27FC236}">
                <a16:creationId xmlns:a16="http://schemas.microsoft.com/office/drawing/2014/main" id="{B722EFCE-38C4-45B5-9B48-49AF5235F38D}"/>
              </a:ext>
            </a:extLst>
          </p:cNvPr>
          <p:cNvSpPr/>
          <p:nvPr/>
        </p:nvSpPr>
        <p:spPr>
          <a:xfrm>
            <a:off x="0" y="6492875"/>
            <a:ext cx="12192000" cy="365125"/>
          </a:xfrm>
          <a:prstGeom prst="rect">
            <a:avLst/>
          </a:prstGeom>
          <a:solidFill>
            <a:srgbClr val="D7A59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a:p>
        </p:txBody>
      </p:sp>
      <p:sp>
        <p:nvSpPr>
          <p:cNvPr id="24" name="Footer Placeholder 1">
            <a:extLst>
              <a:ext uri="{FF2B5EF4-FFF2-40B4-BE49-F238E27FC236}">
                <a16:creationId xmlns:a16="http://schemas.microsoft.com/office/drawing/2014/main" id="{D77FD1C5-B30E-456D-A3BE-D01D443C02DA}"/>
              </a:ext>
            </a:extLst>
          </p:cNvPr>
          <p:cNvSpPr>
            <a:spLocks noGrp="1"/>
          </p:cNvSpPr>
          <p:nvPr>
            <p:ph type="ftr" sz="quarter" idx="11"/>
          </p:nvPr>
        </p:nvSpPr>
        <p:spPr>
          <a:xfrm>
            <a:off x="1900268" y="6501849"/>
            <a:ext cx="2814344" cy="365125"/>
          </a:xfrm>
        </p:spPr>
        <p:txBody>
          <a:bodyPr/>
          <a:lstStyle/>
          <a:p>
            <a:pPr algn="l"/>
            <a:endParaRPr lang="en-AU" sz="800" dirty="0">
              <a:solidFill>
                <a:schemeClr val="tx1"/>
              </a:solidFill>
              <a:latin typeface="ABCSans Light" panose="020B0303040403020204" pitchFamily="34" charset="0"/>
            </a:endParaRPr>
          </a:p>
        </p:txBody>
      </p:sp>
      <p:pic>
        <p:nvPicPr>
          <p:cNvPr id="25" name="Picture 24">
            <a:extLst>
              <a:ext uri="{FF2B5EF4-FFF2-40B4-BE49-F238E27FC236}">
                <a16:creationId xmlns:a16="http://schemas.microsoft.com/office/drawing/2014/main" id="{63E21161-678F-4424-ACDC-E862FDE435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6069" y="6551543"/>
            <a:ext cx="506997" cy="253499"/>
          </a:xfrm>
          <a:prstGeom prst="rect">
            <a:avLst/>
          </a:prstGeom>
        </p:spPr>
      </p:pic>
      <p:sp>
        <p:nvSpPr>
          <p:cNvPr id="10" name="Rectangle 9">
            <a:extLst>
              <a:ext uri="{FF2B5EF4-FFF2-40B4-BE49-F238E27FC236}">
                <a16:creationId xmlns:a16="http://schemas.microsoft.com/office/drawing/2014/main" id="{BAD6C0C4-341C-4C4D-BBDB-90C27A8CAE3A}"/>
              </a:ext>
            </a:extLst>
          </p:cNvPr>
          <p:cNvSpPr/>
          <p:nvPr/>
        </p:nvSpPr>
        <p:spPr>
          <a:xfrm>
            <a:off x="4114091" y="1521826"/>
            <a:ext cx="7714718" cy="4785926"/>
          </a:xfrm>
          <a:prstGeom prst="rect">
            <a:avLst/>
          </a:prstGeom>
        </p:spPr>
        <p:txBody>
          <a:bodyPr wrap="square">
            <a:spAutoFit/>
          </a:bodyPr>
          <a:lstStyle/>
          <a:p>
            <a:r>
              <a:rPr lang="en-AU" sz="1200" dirty="0">
                <a:latin typeface="ABCSans Light" panose="020B0303040403020204" pitchFamily="34" charset="0"/>
              </a:rPr>
              <a:t>In pairs, students will create two comic book strips, using the templates provided (appendix 2): one which illustrates an example of a double standard that is not okay, and one which shows an example of a double standard that is acceptable. </a:t>
            </a:r>
          </a:p>
          <a:p>
            <a:r>
              <a:rPr lang="en-AU" sz="1200" dirty="0">
                <a:latin typeface="ABCSans Light" panose="020B0303040403020204" pitchFamily="34" charset="0"/>
              </a:rPr>
              <a:t> </a:t>
            </a:r>
          </a:p>
          <a:p>
            <a:r>
              <a:rPr lang="en-AU" sz="1200" dirty="0">
                <a:latin typeface="ABCSans Light" panose="020B0303040403020204" pitchFamily="34" charset="0"/>
              </a:rPr>
              <a:t>This activity is particularly well-suited to reluctant writers, enabling them to easily sequence their ideas and articulate their stories with pictures first, and then words. This makes it much easier to see how the story will work at beginning, middle and end. The short amount of text required in comics – short sentences and one-word exclamations - will be less daunting than sitting down in front of a blank page which needs filling. </a:t>
            </a:r>
          </a:p>
          <a:p>
            <a:endParaRPr lang="en-AU" sz="1200" dirty="0">
              <a:latin typeface="ABCSans Light" panose="020B0303040403020204" pitchFamily="34" charset="0"/>
            </a:endParaRPr>
          </a:p>
          <a:p>
            <a:pPr lvl="0"/>
            <a:r>
              <a:rPr lang="en-AU" sz="1200" dirty="0">
                <a:latin typeface="ABCSans Light" panose="020B0303040403020204" pitchFamily="34" charset="0"/>
              </a:rPr>
              <a:t>First, ask students to come up with an idea for a scene they can draw which illustrates each one of these.</a:t>
            </a:r>
          </a:p>
          <a:p>
            <a:pPr lvl="0"/>
            <a:endParaRPr lang="en-AU" sz="1200" dirty="0">
              <a:latin typeface="ABCSans Light" panose="020B0303040403020204" pitchFamily="34" charset="0"/>
            </a:endParaRPr>
          </a:p>
          <a:p>
            <a:pPr lvl="0"/>
            <a:r>
              <a:rPr lang="en-AU" sz="1200" dirty="0">
                <a:latin typeface="ABCSans Light" panose="020B0303040403020204" pitchFamily="34" charset="0"/>
              </a:rPr>
              <a:t>Next, ask them to think about who the characters are and what dialogue they’ll use. This should be written out before students begin their comics.</a:t>
            </a:r>
          </a:p>
          <a:p>
            <a:pPr lvl="0"/>
            <a:endParaRPr lang="en-AU" sz="1200" dirty="0">
              <a:latin typeface="ABCSans Light" panose="020B0303040403020204" pitchFamily="34" charset="0"/>
            </a:endParaRPr>
          </a:p>
          <a:p>
            <a:pPr lvl="0"/>
            <a:r>
              <a:rPr lang="en-AU" sz="1200" dirty="0">
                <a:latin typeface="ABCSans Light" panose="020B0303040403020204" pitchFamily="34" charset="0"/>
              </a:rPr>
              <a:t>Give students blank comic templates to begin their comics. You may like to explore some different graphics, fonts and so on that are used in comics</a:t>
            </a:r>
          </a:p>
          <a:p>
            <a:pPr lvl="0"/>
            <a:endParaRPr lang="en-AU" sz="1200" dirty="0">
              <a:latin typeface="ABCSans Light" panose="020B0303040403020204" pitchFamily="34" charset="0"/>
            </a:endParaRPr>
          </a:p>
          <a:p>
            <a:pPr lvl="0"/>
            <a:r>
              <a:rPr lang="en-AU" sz="1200" dirty="0">
                <a:latin typeface="ABCSans Light" panose="020B0303040403020204" pitchFamily="34" charset="0"/>
              </a:rPr>
              <a:t>You can access free chapters of the Alex Rider graphic novels here: </a:t>
            </a:r>
          </a:p>
          <a:p>
            <a:pPr lvl="0"/>
            <a:r>
              <a:rPr lang="en-AU" sz="1200" u="sng" dirty="0">
                <a:latin typeface="ABCSans Light" panose="020B0303040403020204" pitchFamily="34" charset="0"/>
                <a:hlinkClick r:id="rId3"/>
              </a:rPr>
              <a:t>https://alexrider.com/</a:t>
            </a:r>
            <a:endParaRPr lang="en-AU" sz="1200" dirty="0">
              <a:latin typeface="ABCSans Light" panose="020B0303040403020204" pitchFamily="34" charset="0"/>
            </a:endParaRPr>
          </a:p>
          <a:p>
            <a:pPr lvl="0"/>
            <a:endParaRPr lang="en-AU" sz="1200" dirty="0">
              <a:latin typeface="ABCSans Light" panose="020B0303040403020204" pitchFamily="34" charset="0"/>
            </a:endParaRPr>
          </a:p>
          <a:p>
            <a:pPr lvl="0"/>
            <a:endParaRPr lang="en-AU" sz="1200" dirty="0">
              <a:latin typeface="ABCSans Light" panose="020B0303040403020204" pitchFamily="34" charset="0"/>
            </a:endParaRPr>
          </a:p>
          <a:p>
            <a:endParaRPr lang="en-AU" sz="1200" dirty="0">
              <a:latin typeface="ABCSans Light" panose="020B0303040403020204" pitchFamily="34" charset="0"/>
            </a:endParaRPr>
          </a:p>
          <a:p>
            <a:pPr>
              <a:spcBef>
                <a:spcPts val="600"/>
              </a:spcBef>
              <a:spcAft>
                <a:spcPts val="600"/>
              </a:spcAft>
              <a:buClr>
                <a:schemeClr val="accent2"/>
              </a:buClr>
              <a:buSzPct val="150000"/>
            </a:pPr>
            <a:r>
              <a:rPr lang="en-AU" sz="1200" dirty="0">
                <a:latin typeface="ABCSans Light" panose="020B0303040403020204" pitchFamily="34" charset="0"/>
                <a:cs typeface="Times New Roman" panose="02020603050405020304" pitchFamily="18" charset="0"/>
              </a:rPr>
              <a:t>	</a:t>
            </a:r>
          </a:p>
        </p:txBody>
      </p:sp>
      <p:sp>
        <p:nvSpPr>
          <p:cNvPr id="11" name="Speech Bubble: Rectangle with Corners Rounded 10">
            <a:extLst>
              <a:ext uri="{FF2B5EF4-FFF2-40B4-BE49-F238E27FC236}">
                <a16:creationId xmlns:a16="http://schemas.microsoft.com/office/drawing/2014/main" id="{4D7954F0-BA19-437C-A0D1-7B26D758E09C}"/>
              </a:ext>
            </a:extLst>
          </p:cNvPr>
          <p:cNvSpPr/>
          <p:nvPr/>
        </p:nvSpPr>
        <p:spPr>
          <a:xfrm>
            <a:off x="456078" y="1005650"/>
            <a:ext cx="3383281" cy="4785926"/>
          </a:xfrm>
          <a:prstGeom prst="wedgeRoundRectCallout">
            <a:avLst>
              <a:gd name="adj1" fmla="val -30401"/>
              <a:gd name="adj2" fmla="val 55651"/>
              <a:gd name="adj3" fmla="val 16667"/>
            </a:avLst>
          </a:prstGeom>
          <a:noFill/>
          <a:ln w="38100">
            <a:solidFill>
              <a:srgbClr val="667C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Rectangle 1">
            <a:extLst>
              <a:ext uri="{FF2B5EF4-FFF2-40B4-BE49-F238E27FC236}">
                <a16:creationId xmlns:a16="http://schemas.microsoft.com/office/drawing/2014/main" id="{E3BBB3AB-1FDF-4FBA-B2C4-ED2BBFE28992}"/>
              </a:ext>
            </a:extLst>
          </p:cNvPr>
          <p:cNvSpPr/>
          <p:nvPr/>
        </p:nvSpPr>
        <p:spPr>
          <a:xfrm>
            <a:off x="621471" y="1158882"/>
            <a:ext cx="3055300" cy="4524315"/>
          </a:xfrm>
          <a:prstGeom prst="rect">
            <a:avLst/>
          </a:prstGeom>
        </p:spPr>
        <p:txBody>
          <a:bodyPr wrap="square">
            <a:spAutoFit/>
          </a:bodyPr>
          <a:lstStyle/>
          <a:p>
            <a:r>
              <a:rPr lang="en-AU" sz="1200" dirty="0">
                <a:latin typeface="ABCSans Light" panose="020B0303040403020204" pitchFamily="34" charset="0"/>
              </a:rPr>
              <a:t>	</a:t>
            </a:r>
            <a:r>
              <a:rPr lang="en-AU" sz="1200" dirty="0">
                <a:solidFill>
                  <a:srgbClr val="667C6F"/>
                </a:solidFill>
                <a:latin typeface="ABCSans Black" panose="020B0903040403020204" pitchFamily="34" charset="0"/>
              </a:rPr>
              <a:t>       Listen: (Link to ep)</a:t>
            </a:r>
          </a:p>
          <a:p>
            <a:endParaRPr lang="en-AU" sz="1200" dirty="0">
              <a:latin typeface="ABCSans Light" panose="020B0303040403020204" pitchFamily="34" charset="0"/>
            </a:endParaRPr>
          </a:p>
          <a:p>
            <a:pPr marL="228600" indent="-228600">
              <a:buFont typeface="+mj-lt"/>
              <a:buAutoNum type="arabicPeriod"/>
            </a:pPr>
            <a:r>
              <a:rPr lang="en-AU" sz="1200" dirty="0">
                <a:latin typeface="ABCSans Light" panose="020B0303040403020204" pitchFamily="34" charset="0"/>
              </a:rPr>
              <a:t>Pause at thinking question 1:  What are some examples of when your parents have had one rule for you, but a different rule for themselves?</a:t>
            </a:r>
          </a:p>
          <a:p>
            <a:pPr marL="228600" indent="-228600">
              <a:buFont typeface="+mj-lt"/>
              <a:buAutoNum type="arabicPeriod"/>
            </a:pPr>
            <a:endParaRPr lang="en-AU" sz="1200" dirty="0">
              <a:latin typeface="ABCSans Light" panose="020B0303040403020204" pitchFamily="34" charset="0"/>
            </a:endParaRPr>
          </a:p>
          <a:p>
            <a:pPr marL="228600" indent="-228600">
              <a:buFont typeface="+mj-lt"/>
              <a:buAutoNum type="arabicPeriod"/>
            </a:pPr>
            <a:r>
              <a:rPr lang="en-AU" sz="1200" dirty="0">
                <a:latin typeface="ABCSans Light" panose="020B0303040403020204" pitchFamily="34" charset="0"/>
              </a:rPr>
              <a:t>Think, pair, share (1-2 minutes).</a:t>
            </a:r>
          </a:p>
          <a:p>
            <a:pPr marL="228600" indent="-228600">
              <a:buFont typeface="+mj-lt"/>
              <a:buAutoNum type="arabicPeriod"/>
            </a:pPr>
            <a:endParaRPr lang="en-AU" sz="1200" dirty="0">
              <a:latin typeface="ABCSans Light" panose="020B0303040403020204" pitchFamily="34" charset="0"/>
            </a:endParaRPr>
          </a:p>
          <a:p>
            <a:pPr marL="228600" indent="-228600">
              <a:buFont typeface="+mj-lt"/>
              <a:buAutoNum type="arabicPeriod"/>
            </a:pPr>
            <a:r>
              <a:rPr lang="en-AU" sz="1200" dirty="0">
                <a:latin typeface="ABCSans Light" panose="020B0303040403020204" pitchFamily="34" charset="0"/>
              </a:rPr>
              <a:t>Continue episode, thinking about 2 questions: Are double standards always bad, or are there exceptions?  Are your parents hypocrites? </a:t>
            </a:r>
          </a:p>
          <a:p>
            <a:pPr marL="228600" indent="-228600">
              <a:buFont typeface="+mj-lt"/>
              <a:buAutoNum type="arabicPeriod"/>
            </a:pPr>
            <a:endParaRPr lang="en-AU" sz="1200" dirty="0">
              <a:latin typeface="ABCSans Light" panose="020B0303040403020204" pitchFamily="34" charset="0"/>
            </a:endParaRPr>
          </a:p>
          <a:p>
            <a:pPr marL="228600" indent="-228600">
              <a:buFont typeface="+mj-lt"/>
              <a:buAutoNum type="arabicPeriod"/>
            </a:pPr>
            <a:r>
              <a:rPr lang="en-AU" sz="1200" dirty="0">
                <a:latin typeface="ABCSans Light" panose="020B0303040403020204" pitchFamily="34" charset="0"/>
              </a:rPr>
              <a:t>Pause the podcast before the ‘brains trust’ section at 11m 20s so students can discuss their answers to the question.</a:t>
            </a:r>
          </a:p>
          <a:p>
            <a:pPr marL="228600" indent="-228600">
              <a:buFont typeface="+mj-lt"/>
              <a:buAutoNum type="arabicPeriod"/>
            </a:pPr>
            <a:endParaRPr lang="en-AU" sz="1200" dirty="0">
              <a:latin typeface="ABCSans Light" panose="020B0303040403020204" pitchFamily="34" charset="0"/>
            </a:endParaRPr>
          </a:p>
          <a:p>
            <a:pPr marL="228600" indent="-228600">
              <a:buFont typeface="+mj-lt"/>
              <a:buAutoNum type="arabicPeriod"/>
            </a:pPr>
            <a:r>
              <a:rPr lang="en-AU" sz="1200" dirty="0">
                <a:latin typeface="ABCSans Light" panose="020B0303040403020204" pitchFamily="34" charset="0"/>
              </a:rPr>
              <a:t>Finish podcast, then discuss possible reasons why their parents may have used a double standard in each case. </a:t>
            </a:r>
          </a:p>
        </p:txBody>
      </p:sp>
      <p:sp>
        <p:nvSpPr>
          <p:cNvPr id="3" name="TextBox 2">
            <a:extLst>
              <a:ext uri="{FF2B5EF4-FFF2-40B4-BE49-F238E27FC236}">
                <a16:creationId xmlns:a16="http://schemas.microsoft.com/office/drawing/2014/main" id="{BFAAF22B-CE33-4CA2-803B-E11F949D36AF}"/>
              </a:ext>
            </a:extLst>
          </p:cNvPr>
          <p:cNvSpPr txBox="1"/>
          <p:nvPr/>
        </p:nvSpPr>
        <p:spPr>
          <a:xfrm>
            <a:off x="4114091" y="999966"/>
            <a:ext cx="5212080" cy="400110"/>
          </a:xfrm>
          <a:prstGeom prst="rect">
            <a:avLst/>
          </a:prstGeom>
          <a:noFill/>
        </p:spPr>
        <p:txBody>
          <a:bodyPr wrap="square" rtlCol="0">
            <a:spAutoFit/>
          </a:bodyPr>
          <a:lstStyle/>
          <a:p>
            <a:r>
              <a:rPr lang="en-AU" sz="2000" dirty="0">
                <a:solidFill>
                  <a:srgbClr val="667C6F"/>
                </a:solidFill>
                <a:latin typeface="ABCSans Black" panose="020B0903040403020204" pitchFamily="34" charset="0"/>
              </a:rPr>
              <a:t>Activity: Comic relief</a:t>
            </a:r>
          </a:p>
        </p:txBody>
      </p:sp>
      <p:sp>
        <p:nvSpPr>
          <p:cNvPr id="14" name="Explosion: 8 Points 13">
            <a:extLst>
              <a:ext uri="{FF2B5EF4-FFF2-40B4-BE49-F238E27FC236}">
                <a16:creationId xmlns:a16="http://schemas.microsoft.com/office/drawing/2014/main" id="{7BC402F9-BE7E-4BDD-BA4A-DFA6824B8EB4}"/>
              </a:ext>
            </a:extLst>
          </p:cNvPr>
          <p:cNvSpPr/>
          <p:nvPr/>
        </p:nvSpPr>
        <p:spPr>
          <a:xfrm>
            <a:off x="5399689" y="1538708"/>
            <a:ext cx="6421821" cy="5003351"/>
          </a:xfrm>
          <a:prstGeom prst="irregularSeal1">
            <a:avLst/>
          </a:prstGeom>
          <a:solidFill>
            <a:srgbClr val="667C6F">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Slide Number Placeholder 1">
            <a:extLst>
              <a:ext uri="{FF2B5EF4-FFF2-40B4-BE49-F238E27FC236}">
                <a16:creationId xmlns:a16="http://schemas.microsoft.com/office/drawing/2014/main" id="{30AF95FC-2C93-4811-AF7C-1673C1D4E7D1}"/>
              </a:ext>
            </a:extLst>
          </p:cNvPr>
          <p:cNvSpPr txBox="1">
            <a:spLocks/>
          </p:cNvSpPr>
          <p:nvPr/>
        </p:nvSpPr>
        <p:spPr>
          <a:xfrm>
            <a:off x="9876771" y="648390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AU" dirty="0">
                <a:solidFill>
                  <a:schemeClr val="bg1"/>
                </a:solidFill>
                <a:latin typeface="ABCSans Bold" panose="020B0803040403020204" pitchFamily="34" charset="0"/>
              </a:rPr>
              <a:t>6</a:t>
            </a:r>
          </a:p>
        </p:txBody>
      </p:sp>
    </p:spTree>
    <p:extLst>
      <p:ext uri="{BB962C8B-B14F-4D97-AF65-F5344CB8AC3E}">
        <p14:creationId xmlns:p14="http://schemas.microsoft.com/office/powerpoint/2010/main" val="2344792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standing around each other&#10;&#10;Description generated with very high confidence">
            <a:extLst>
              <a:ext uri="{FF2B5EF4-FFF2-40B4-BE49-F238E27FC236}">
                <a16:creationId xmlns:a16="http://schemas.microsoft.com/office/drawing/2014/main" id="{D9DC9B39-98E8-4008-B812-A59106DA3C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9964292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CF2DBFB2C887A4390D9CB74BBD34B9C" ma:contentTypeVersion="16" ma:contentTypeDescription="Create a new document." ma:contentTypeScope="" ma:versionID="d9a618469181f19effbd684e7d362b35">
  <xsd:schema xmlns:xsd="http://www.w3.org/2001/XMLSchema" xmlns:xs="http://www.w3.org/2001/XMLSchema" xmlns:p="http://schemas.microsoft.com/office/2006/metadata/properties" xmlns:ns2="5745c12e-1e41-4332-a41a-34bb082a8d0d" xmlns:ns3="5e92d912-6da5-4c28-baf3-541663c39f6c" targetNamespace="http://schemas.microsoft.com/office/2006/metadata/properties" ma:root="true" ma:fieldsID="0de4a1806d9b231273bd3e6c486ceb3f" ns2:_="" ns3:_="">
    <xsd:import namespace="5745c12e-1e41-4332-a41a-34bb082a8d0d"/>
    <xsd:import namespace="5e92d912-6da5-4c28-baf3-541663c39f6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45c12e-1e41-4332-a41a-34bb082a8d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82aebf9-bd50-4fa2-8791-c5ff1e62ca7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e92d912-6da5-4c28-baf3-541663c39f6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c3651b6-4210-4dfc-9267-e46c05281c06}" ma:internalName="TaxCatchAll" ma:showField="CatchAllData" ma:web="5e92d912-6da5-4c28-baf3-541663c39f6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745c12e-1e41-4332-a41a-34bb082a8d0d">
      <Terms xmlns="http://schemas.microsoft.com/office/infopath/2007/PartnerControls"/>
    </lcf76f155ced4ddcb4097134ff3c332f>
    <TaxCatchAll xmlns="5e92d912-6da5-4c28-baf3-541663c39f6c" xsi:nil="true"/>
  </documentManagement>
</p:properties>
</file>

<file path=customXml/itemProps1.xml><?xml version="1.0" encoding="utf-8"?>
<ds:datastoreItem xmlns:ds="http://schemas.openxmlformats.org/officeDocument/2006/customXml" ds:itemID="{75933533-F8BD-4BAF-92DC-360C452BD6D0}"/>
</file>

<file path=customXml/itemProps2.xml><?xml version="1.0" encoding="utf-8"?>
<ds:datastoreItem xmlns:ds="http://schemas.openxmlformats.org/officeDocument/2006/customXml" ds:itemID="{A8CC3D0C-AE37-4E98-A043-2C5C30738DBF}"/>
</file>

<file path=customXml/itemProps3.xml><?xml version="1.0" encoding="utf-8"?>
<ds:datastoreItem xmlns:ds="http://schemas.openxmlformats.org/officeDocument/2006/customXml" ds:itemID="{3CA9B1FC-731E-41CF-8885-B0E28773504E}"/>
</file>

<file path=docProps/app.xml><?xml version="1.0" encoding="utf-8"?>
<Properties xmlns="http://schemas.openxmlformats.org/officeDocument/2006/extended-properties" xmlns:vt="http://schemas.openxmlformats.org/officeDocument/2006/docPropsVTypes">
  <Template>Office Theme</Template>
  <TotalTime>1241</TotalTime>
  <Words>3758</Words>
  <Application>Microsoft Office PowerPoint</Application>
  <PresentationFormat>Widescreen</PresentationFormat>
  <Paragraphs>428</Paragraphs>
  <Slides>23</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ABCSans Black</vt:lpstr>
      <vt:lpstr>ABCSans Bold</vt:lpstr>
      <vt:lpstr>ABCSans Light</vt:lpstr>
      <vt:lpstr>ABCSans Rounded</vt:lpstr>
      <vt:lpstr>Arial</vt:lpstr>
      <vt:lpstr>Bradley Hand ITC</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Bridie Doyle</dc:creator>
  <cp:lastModifiedBy>Bridie Doyle</cp:lastModifiedBy>
  <cp:revision>60</cp:revision>
  <cp:lastPrinted>2019-06-24T05:13:30Z</cp:lastPrinted>
  <dcterms:created xsi:type="dcterms:W3CDTF">2018-09-24T02:21:45Z</dcterms:created>
  <dcterms:modified xsi:type="dcterms:W3CDTF">2019-08-09T02:48:03Z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0x0101004CF2DBFB2C887A4390D9CB74BBD34B9C</vt:lpwstr>
  </property>
</Properties>
</file>