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44"/>
  </p:notesMasterIdLst>
  <p:sldIdLst>
    <p:sldId id="291" r:id="rId5"/>
    <p:sldId id="325" r:id="rId6"/>
    <p:sldId id="358" r:id="rId7"/>
    <p:sldId id="443" r:id="rId8"/>
    <p:sldId id="444" r:id="rId9"/>
    <p:sldId id="445" r:id="rId10"/>
    <p:sldId id="423" r:id="rId11"/>
    <p:sldId id="389" r:id="rId12"/>
    <p:sldId id="446" r:id="rId13"/>
    <p:sldId id="447" r:id="rId14"/>
    <p:sldId id="405" r:id="rId15"/>
    <p:sldId id="406" r:id="rId16"/>
    <p:sldId id="448" r:id="rId17"/>
    <p:sldId id="449" r:id="rId18"/>
    <p:sldId id="450" r:id="rId19"/>
    <p:sldId id="407" r:id="rId20"/>
    <p:sldId id="408" r:id="rId21"/>
    <p:sldId id="411" r:id="rId22"/>
    <p:sldId id="412" r:id="rId23"/>
    <p:sldId id="396" r:id="rId24"/>
    <p:sldId id="413" r:id="rId25"/>
    <p:sldId id="451" r:id="rId26"/>
    <p:sldId id="452" r:id="rId27"/>
    <p:sldId id="453" r:id="rId28"/>
    <p:sldId id="454" r:id="rId29"/>
    <p:sldId id="455" r:id="rId30"/>
    <p:sldId id="456" r:id="rId31"/>
    <p:sldId id="457" r:id="rId32"/>
    <p:sldId id="458" r:id="rId33"/>
    <p:sldId id="459" r:id="rId34"/>
    <p:sldId id="460" r:id="rId35"/>
    <p:sldId id="461" r:id="rId36"/>
    <p:sldId id="462" r:id="rId37"/>
    <p:sldId id="463" r:id="rId38"/>
    <p:sldId id="464" r:id="rId39"/>
    <p:sldId id="466" r:id="rId40"/>
    <p:sldId id="468" r:id="rId41"/>
    <p:sldId id="467" r:id="rId42"/>
    <p:sldId id="465" r:id="rId43"/>
  </p:sldIdLst>
  <p:sldSz cx="12192000" cy="6858000"/>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86"/>
    <a:srgbClr val="40A74E"/>
    <a:srgbClr val="EB58C2"/>
    <a:srgbClr val="EE7F3A"/>
    <a:srgbClr val="BB23C9"/>
    <a:srgbClr val="C8ABE5"/>
    <a:srgbClr val="F2CC26"/>
    <a:srgbClr val="01FFFF"/>
    <a:srgbClr val="0068BF"/>
    <a:srgbClr val="F941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5" autoAdjust="0"/>
    <p:restoredTop sz="94660"/>
  </p:normalViewPr>
  <p:slideViewPr>
    <p:cSldViewPr snapToGrid="0">
      <p:cViewPr varScale="1">
        <p:scale>
          <a:sx n="61" d="100"/>
          <a:sy n="61" d="100"/>
        </p:scale>
        <p:origin x="72"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2625" cy="340265"/>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5621696" y="0"/>
            <a:ext cx="4302625" cy="340265"/>
          </a:xfrm>
          <a:prstGeom prst="rect">
            <a:avLst/>
          </a:prstGeom>
        </p:spPr>
        <p:txBody>
          <a:bodyPr vert="horz" lIns="91440" tIns="45720" rIns="91440" bIns="45720" rtlCol="0"/>
          <a:lstStyle>
            <a:lvl1pPr algn="r">
              <a:defRPr sz="1200"/>
            </a:lvl1pPr>
          </a:lstStyle>
          <a:p>
            <a:fld id="{0BABF6EB-A70D-4350-9852-82FEB0B04BC8}" type="datetimeFigureOut">
              <a:rPr lang="en-AU" smtClean="0"/>
              <a:t>20/08/2021</a:t>
            </a:fld>
            <a:endParaRPr lang="en-AU"/>
          </a:p>
        </p:txBody>
      </p:sp>
      <p:sp>
        <p:nvSpPr>
          <p:cNvPr id="4" name="Slide Image Placeholder 3"/>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992201" y="3271103"/>
            <a:ext cx="7942238" cy="267645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6457410"/>
            <a:ext cx="4302625" cy="34026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5621696" y="6457410"/>
            <a:ext cx="4302625" cy="340265"/>
          </a:xfrm>
          <a:prstGeom prst="rect">
            <a:avLst/>
          </a:prstGeom>
        </p:spPr>
        <p:txBody>
          <a:bodyPr vert="horz" lIns="91440" tIns="45720" rIns="91440" bIns="45720" rtlCol="0" anchor="b"/>
          <a:lstStyle>
            <a:lvl1pPr algn="r">
              <a:defRPr sz="1200"/>
            </a:lvl1pPr>
          </a:lstStyle>
          <a:p>
            <a:fld id="{C03A135F-CC29-43AA-86BC-D1BB58A54009}" type="slidenum">
              <a:rPr lang="en-AU" smtClean="0"/>
              <a:t>‹#›</a:t>
            </a:fld>
            <a:endParaRPr lang="en-AU"/>
          </a:p>
        </p:txBody>
      </p:sp>
    </p:spTree>
    <p:extLst>
      <p:ext uri="{BB962C8B-B14F-4D97-AF65-F5344CB8AC3E}">
        <p14:creationId xmlns:p14="http://schemas.microsoft.com/office/powerpoint/2010/main" val="2950630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387DD2E-4BC0-4557-AB12-D134DB2E35D7}" type="datetimeFigureOut">
              <a:rPr lang="en-AU" smtClean="0"/>
              <a:t>20/08/2021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791CF5F-A9FB-4C61-896A-6E66BD2B9F01}" type="slidenum">
              <a:rPr lang="en-AU" smtClean="0"/>
              <a:t>‹#›</a:t>
            </a:fld>
            <a:endParaRPr lang="en-AU"/>
          </a:p>
        </p:txBody>
      </p:sp>
    </p:spTree>
    <p:extLst>
      <p:ext uri="{BB962C8B-B14F-4D97-AF65-F5344CB8AC3E}">
        <p14:creationId xmlns:p14="http://schemas.microsoft.com/office/powerpoint/2010/main" val="2718903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87DD2E-4BC0-4557-AB12-D134DB2E35D7}" type="datetimeFigureOut">
              <a:rPr lang="en-AU" smtClean="0"/>
              <a:t>20/08/2021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791CF5F-A9FB-4C61-896A-6E66BD2B9F01}" type="slidenum">
              <a:rPr lang="en-AU" smtClean="0"/>
              <a:t>‹#›</a:t>
            </a:fld>
            <a:endParaRPr lang="en-AU"/>
          </a:p>
        </p:txBody>
      </p:sp>
    </p:spTree>
    <p:extLst>
      <p:ext uri="{BB962C8B-B14F-4D97-AF65-F5344CB8AC3E}">
        <p14:creationId xmlns:p14="http://schemas.microsoft.com/office/powerpoint/2010/main" val="427977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87DD2E-4BC0-4557-AB12-D134DB2E35D7}" type="datetimeFigureOut">
              <a:rPr lang="en-AU" smtClean="0"/>
              <a:t>20/08/2021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791CF5F-A9FB-4C61-896A-6E66BD2B9F01}" type="slidenum">
              <a:rPr lang="en-AU" smtClean="0"/>
              <a:t>‹#›</a:t>
            </a:fld>
            <a:endParaRPr lang="en-AU"/>
          </a:p>
        </p:txBody>
      </p:sp>
    </p:spTree>
    <p:extLst>
      <p:ext uri="{BB962C8B-B14F-4D97-AF65-F5344CB8AC3E}">
        <p14:creationId xmlns:p14="http://schemas.microsoft.com/office/powerpoint/2010/main" val="1038320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87DD2E-4BC0-4557-AB12-D134DB2E35D7}" type="datetimeFigureOut">
              <a:rPr lang="en-AU" smtClean="0"/>
              <a:t>20/08/2021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791CF5F-A9FB-4C61-896A-6E66BD2B9F01}" type="slidenum">
              <a:rPr lang="en-AU" smtClean="0"/>
              <a:t>‹#›</a:t>
            </a:fld>
            <a:endParaRPr lang="en-AU"/>
          </a:p>
        </p:txBody>
      </p:sp>
    </p:spTree>
    <p:extLst>
      <p:ext uri="{BB962C8B-B14F-4D97-AF65-F5344CB8AC3E}">
        <p14:creationId xmlns:p14="http://schemas.microsoft.com/office/powerpoint/2010/main" val="2520357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387DD2E-4BC0-4557-AB12-D134DB2E35D7}" type="datetimeFigureOut">
              <a:rPr lang="en-AU" smtClean="0"/>
              <a:t>20/08/2021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791CF5F-A9FB-4C61-896A-6E66BD2B9F01}" type="slidenum">
              <a:rPr lang="en-AU" smtClean="0"/>
              <a:t>‹#›</a:t>
            </a:fld>
            <a:endParaRPr lang="en-AU"/>
          </a:p>
        </p:txBody>
      </p:sp>
    </p:spTree>
    <p:extLst>
      <p:ext uri="{BB962C8B-B14F-4D97-AF65-F5344CB8AC3E}">
        <p14:creationId xmlns:p14="http://schemas.microsoft.com/office/powerpoint/2010/main" val="153520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387DD2E-4BC0-4557-AB12-D134DB2E35D7}" type="datetimeFigureOut">
              <a:rPr lang="en-AU" smtClean="0"/>
              <a:t>20/08/2021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791CF5F-A9FB-4C61-896A-6E66BD2B9F01}" type="slidenum">
              <a:rPr lang="en-AU" smtClean="0"/>
              <a:t>‹#›</a:t>
            </a:fld>
            <a:endParaRPr lang="en-AU"/>
          </a:p>
        </p:txBody>
      </p:sp>
    </p:spTree>
    <p:extLst>
      <p:ext uri="{BB962C8B-B14F-4D97-AF65-F5344CB8AC3E}">
        <p14:creationId xmlns:p14="http://schemas.microsoft.com/office/powerpoint/2010/main" val="1532212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87DD2E-4BC0-4557-AB12-D134DB2E35D7}" type="datetimeFigureOut">
              <a:rPr lang="en-AU" smtClean="0"/>
              <a:t>20/08/2021</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3791CF5F-A9FB-4C61-896A-6E66BD2B9F01}" type="slidenum">
              <a:rPr lang="en-AU" smtClean="0"/>
              <a:t>‹#›</a:t>
            </a:fld>
            <a:endParaRPr lang="en-AU"/>
          </a:p>
        </p:txBody>
      </p:sp>
    </p:spTree>
    <p:extLst>
      <p:ext uri="{BB962C8B-B14F-4D97-AF65-F5344CB8AC3E}">
        <p14:creationId xmlns:p14="http://schemas.microsoft.com/office/powerpoint/2010/main" val="731803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87DD2E-4BC0-4557-AB12-D134DB2E35D7}" type="datetimeFigureOut">
              <a:rPr lang="en-AU" smtClean="0"/>
              <a:t>20/08/2021</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3791CF5F-A9FB-4C61-896A-6E66BD2B9F01}" type="slidenum">
              <a:rPr lang="en-AU" smtClean="0"/>
              <a:t>‹#›</a:t>
            </a:fld>
            <a:endParaRPr lang="en-AU"/>
          </a:p>
        </p:txBody>
      </p:sp>
    </p:spTree>
    <p:extLst>
      <p:ext uri="{BB962C8B-B14F-4D97-AF65-F5344CB8AC3E}">
        <p14:creationId xmlns:p14="http://schemas.microsoft.com/office/powerpoint/2010/main" val="3982304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7DD2E-4BC0-4557-AB12-D134DB2E35D7}" type="datetimeFigureOut">
              <a:rPr lang="en-AU" smtClean="0"/>
              <a:t>20/08/2021</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3791CF5F-A9FB-4C61-896A-6E66BD2B9F01}" type="slidenum">
              <a:rPr lang="en-AU" smtClean="0"/>
              <a:t>‹#›</a:t>
            </a:fld>
            <a:endParaRPr lang="en-AU"/>
          </a:p>
        </p:txBody>
      </p:sp>
    </p:spTree>
    <p:extLst>
      <p:ext uri="{BB962C8B-B14F-4D97-AF65-F5344CB8AC3E}">
        <p14:creationId xmlns:p14="http://schemas.microsoft.com/office/powerpoint/2010/main" val="3210916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387DD2E-4BC0-4557-AB12-D134DB2E35D7}" type="datetimeFigureOut">
              <a:rPr lang="en-AU" smtClean="0"/>
              <a:t>20/08/2021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791CF5F-A9FB-4C61-896A-6E66BD2B9F01}" type="slidenum">
              <a:rPr lang="en-AU" smtClean="0"/>
              <a:t>‹#›</a:t>
            </a:fld>
            <a:endParaRPr lang="en-AU"/>
          </a:p>
        </p:txBody>
      </p:sp>
    </p:spTree>
    <p:extLst>
      <p:ext uri="{BB962C8B-B14F-4D97-AF65-F5344CB8AC3E}">
        <p14:creationId xmlns:p14="http://schemas.microsoft.com/office/powerpoint/2010/main" val="1262977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387DD2E-4BC0-4557-AB12-D134DB2E35D7}" type="datetimeFigureOut">
              <a:rPr lang="en-AU" smtClean="0"/>
              <a:t>20/08/2021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791CF5F-A9FB-4C61-896A-6E66BD2B9F01}" type="slidenum">
              <a:rPr lang="en-AU" smtClean="0"/>
              <a:t>‹#›</a:t>
            </a:fld>
            <a:endParaRPr lang="en-AU"/>
          </a:p>
        </p:txBody>
      </p:sp>
    </p:spTree>
    <p:extLst>
      <p:ext uri="{BB962C8B-B14F-4D97-AF65-F5344CB8AC3E}">
        <p14:creationId xmlns:p14="http://schemas.microsoft.com/office/powerpoint/2010/main" val="906862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7DD2E-4BC0-4557-AB12-D134DB2E35D7}" type="datetimeFigureOut">
              <a:rPr lang="en-AU" smtClean="0"/>
              <a:t>20/08/2021</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91CF5F-A9FB-4C61-896A-6E66BD2B9F01}" type="slidenum">
              <a:rPr lang="en-AU" smtClean="0"/>
              <a:t>‹#›</a:t>
            </a:fld>
            <a:endParaRPr lang="en-AU"/>
          </a:p>
        </p:txBody>
      </p:sp>
    </p:spTree>
    <p:extLst>
      <p:ext uri="{BB962C8B-B14F-4D97-AF65-F5344CB8AC3E}">
        <p14:creationId xmlns:p14="http://schemas.microsoft.com/office/powerpoint/2010/main" val="21450698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readwritethink.org/lesson_images/lesson249/story.pdf?_ga=2.1762418.238984409.1622490915-1817855894.1622490915" TargetMode="External"/><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svg"/></Relationships>
</file>

<file path=ppt/slides/_rels/slide2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pediaa.com/difference-between-courage-and-bravery/" TargetMode="External"/><Relationship Id="rId1" Type="http://schemas.openxmlformats.org/officeDocument/2006/relationships/slideLayout" Target="../slideLayouts/slideLayout2.xml"/><Relationship Id="rId5" Type="http://schemas.openxmlformats.org/officeDocument/2006/relationships/image" Target="../media/image27.sv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NUvZlj65kO4" TargetMode="External"/><Relationship Id="rId7" Type="http://schemas.openxmlformats.org/officeDocument/2006/relationships/image" Target="../media/image27.svg"/><Relationship Id="rId2" Type="http://schemas.openxmlformats.org/officeDocument/2006/relationships/hyperlink" Target="https://www.youtube.com/watch?v=eRFrTYV7zwI" TargetMode="Externa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png"/><Relationship Id="rId4" Type="http://schemas.openxmlformats.org/officeDocument/2006/relationships/hyperlink" Target="https://www.oprah.com/own-super-soul-sunday/malala-yousafzai-on-the-dangers-of-choosing-fear-over-courage-video"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0.svg"/><Relationship Id="rId7" Type="http://schemas.openxmlformats.org/officeDocument/2006/relationships/hyperlink" Target="https://www.twinoaks.org/" TargetMode="External"/><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hyperlink" Target="https://www.youtube.com/watch?v=_3HICE0fOi8" TargetMode="External"/><Relationship Id="rId5" Type="http://schemas.openxmlformats.org/officeDocument/2006/relationships/hyperlink" Target="https://www.youtube.com/watch?v=s-kdRdzxdZQ" TargetMode="External"/><Relationship Id="rId4" Type="http://schemas.openxmlformats.org/officeDocument/2006/relationships/hyperlink" Target="https://www.youtube.com/watch?v=jWM0ct-OLs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youtube.com/watch?v=VLe84OkwKOA" TargetMode="External"/><Relationship Id="rId1" Type="http://schemas.openxmlformats.org/officeDocument/2006/relationships/slideLayout" Target="../slideLayouts/slideLayout2.xml"/><Relationship Id="rId5" Type="http://schemas.openxmlformats.org/officeDocument/2006/relationships/image" Target="../media/image33.sv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abc.net.au/radio/programs/shortandcurly/short-and-curly-episode-one/7376236" TargetMode="External"/><Relationship Id="rId1" Type="http://schemas.openxmlformats.org/officeDocument/2006/relationships/slideLayout" Target="../slideLayouts/slideLayout2.xml"/><Relationship Id="rId5" Type="http://schemas.openxmlformats.org/officeDocument/2006/relationships/image" Target="../media/image36.sv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en.wikipedia.org/wiki/List_of_recently_extinct_mammals" TargetMode="External"/><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A03"/>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A11EE9-6321-4B6E-A50A-703F080F94A5}"/>
              </a:ext>
            </a:extLst>
          </p:cNvPr>
          <p:cNvSpPr txBox="1">
            <a:spLocks/>
          </p:cNvSpPr>
          <p:nvPr/>
        </p:nvSpPr>
        <p:spPr>
          <a:xfrm>
            <a:off x="6445629" y="2124644"/>
            <a:ext cx="3971365" cy="2497959"/>
          </a:xfrm>
          <a:prstGeom prst="rect">
            <a:avLst/>
          </a:prstGeom>
        </p:spPr>
        <p:txBody>
          <a:bodyPr anchor="ctr"/>
          <a:lstStyle>
            <a:lvl1pPr defTabSz="914400">
              <a:lnSpc>
                <a:spcPct val="70000"/>
              </a:lnSpc>
              <a:spcBef>
                <a:spcPct val="0"/>
              </a:spcBef>
              <a:buNone/>
              <a:defRPr sz="8000" b="1" i="0" spc="-150">
                <a:solidFill>
                  <a:schemeClr val="bg1"/>
                </a:solidFill>
                <a:latin typeface="ABCSans Black" charset="0"/>
                <a:ea typeface="ABCSans Black" charset="0"/>
                <a:cs typeface="ABCSans Black" charset="0"/>
              </a:defRPr>
            </a:lvl1pPr>
          </a:lstStyle>
          <a:p>
            <a:pPr algn="r"/>
            <a:endParaRPr lang="en-AU" sz="6000" b="0" dirty="0"/>
          </a:p>
        </p:txBody>
      </p:sp>
      <p:sp>
        <p:nvSpPr>
          <p:cNvPr id="7" name="TextBox 6">
            <a:extLst>
              <a:ext uri="{FF2B5EF4-FFF2-40B4-BE49-F238E27FC236}">
                <a16:creationId xmlns:a16="http://schemas.microsoft.com/office/drawing/2014/main" id="{65B22F11-D20C-44D6-A160-67EA237B3D95}"/>
              </a:ext>
            </a:extLst>
          </p:cNvPr>
          <p:cNvSpPr txBox="1"/>
          <p:nvPr/>
        </p:nvSpPr>
        <p:spPr>
          <a:xfrm>
            <a:off x="7236543" y="6184490"/>
            <a:ext cx="3180451" cy="369332"/>
          </a:xfrm>
          <a:prstGeom prst="rect">
            <a:avLst/>
          </a:prstGeom>
          <a:noFill/>
        </p:spPr>
        <p:txBody>
          <a:bodyPr wrap="square" rtlCol="0">
            <a:spAutoFit/>
          </a:bodyPr>
          <a:lstStyle/>
          <a:p>
            <a:endParaRPr lang="en-AU" dirty="0"/>
          </a:p>
        </p:txBody>
      </p:sp>
      <p:sp>
        <p:nvSpPr>
          <p:cNvPr id="8" name="TextBox 7">
            <a:extLst>
              <a:ext uri="{FF2B5EF4-FFF2-40B4-BE49-F238E27FC236}">
                <a16:creationId xmlns:a16="http://schemas.microsoft.com/office/drawing/2014/main" id="{2A71BCA9-5865-4095-BB8C-F012A7AE2391}"/>
              </a:ext>
            </a:extLst>
          </p:cNvPr>
          <p:cNvSpPr txBox="1"/>
          <p:nvPr/>
        </p:nvSpPr>
        <p:spPr>
          <a:xfrm>
            <a:off x="8431311" y="5340626"/>
            <a:ext cx="3667924" cy="1446550"/>
          </a:xfrm>
          <a:prstGeom prst="rect">
            <a:avLst/>
          </a:prstGeom>
          <a:noFill/>
        </p:spPr>
        <p:txBody>
          <a:bodyPr wrap="square" rtlCol="0">
            <a:spAutoFit/>
          </a:bodyPr>
          <a:lstStyle/>
          <a:p>
            <a:pPr algn="r"/>
            <a:endParaRPr lang="en-AU" sz="4400" dirty="0">
              <a:solidFill>
                <a:schemeClr val="bg1"/>
              </a:solidFill>
              <a:latin typeface="ABCSans Black" panose="020B0903040403020204" pitchFamily="34" charset="0"/>
            </a:endParaRPr>
          </a:p>
          <a:p>
            <a:pPr algn="r"/>
            <a:r>
              <a:rPr lang="en-AU" sz="4400" dirty="0">
                <a:solidFill>
                  <a:schemeClr val="bg1"/>
                </a:solidFill>
                <a:latin typeface="ABCSans Black" panose="020B0903040403020204" pitchFamily="34" charset="0"/>
              </a:rPr>
              <a:t>Schools Pack</a:t>
            </a:r>
          </a:p>
        </p:txBody>
      </p:sp>
      <p:pic>
        <p:nvPicPr>
          <p:cNvPr id="10" name="Picture 9" descr="A close up of a logo&#10;&#10;Description automatically generated">
            <a:extLst>
              <a:ext uri="{FF2B5EF4-FFF2-40B4-BE49-F238E27FC236}">
                <a16:creationId xmlns:a16="http://schemas.microsoft.com/office/drawing/2014/main" id="{ED04E8E9-20C5-4F96-904C-BAD1919EF7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1418268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24BEEA-01AA-49D8-AAB3-443601D08CB6}"/>
              </a:ext>
            </a:extLst>
          </p:cNvPr>
          <p:cNvSpPr/>
          <p:nvPr/>
        </p:nvSpPr>
        <p:spPr>
          <a:xfrm>
            <a:off x="413757" y="617634"/>
            <a:ext cx="11196320" cy="4431983"/>
          </a:xfrm>
          <a:prstGeom prst="rect">
            <a:avLst/>
          </a:prstGeom>
        </p:spPr>
        <p:txBody>
          <a:bodyPr wrap="square">
            <a:spAutoFit/>
          </a:bodyPr>
          <a:lstStyle/>
          <a:p>
            <a:r>
              <a:rPr lang="en-AU" sz="1200" dirty="0"/>
              <a:t>Once a draft has been completed, the editorial team (group members) will need to edit their work. </a:t>
            </a:r>
            <a:br>
              <a:rPr lang="en-AU" sz="1200" dirty="0"/>
            </a:br>
            <a:br>
              <a:rPr lang="en-AU" sz="1200" dirty="0"/>
            </a:br>
            <a:r>
              <a:rPr lang="en-AU" sz="1200" dirty="0"/>
              <a:t>Students' stories should then be self-edited as well as edited by two other members of their editorial staff (using the </a:t>
            </a:r>
            <a:r>
              <a:rPr lang="en-AU" sz="1200" u="sng" dirty="0">
                <a:hlinkClick r:id="rId2"/>
              </a:rPr>
              <a:t>Story Feedback Form</a:t>
            </a:r>
            <a:r>
              <a:rPr lang="en-AU" sz="1200" dirty="0"/>
              <a:t>). </a:t>
            </a:r>
          </a:p>
          <a:p>
            <a:endParaRPr lang="en-AU" sz="1200" dirty="0"/>
          </a:p>
          <a:p>
            <a:r>
              <a:rPr lang="en-AU" sz="1200" dirty="0"/>
              <a:t>Students should make necessary revisions to their stories based on these comments.</a:t>
            </a:r>
          </a:p>
          <a:p>
            <a:endParaRPr lang="en-AU" sz="1200" dirty="0"/>
          </a:p>
          <a:p>
            <a:r>
              <a:rPr lang="en-AU" sz="1200" dirty="0"/>
              <a:t>While the feature story is being written, other group members can come up with some funny news stories (e.g. an opinion piece speaking out against homework) and advertisements for imaginary products. </a:t>
            </a:r>
          </a:p>
          <a:p>
            <a:endParaRPr lang="en-AU" sz="1200" dirty="0"/>
          </a:p>
          <a:p>
            <a:r>
              <a:rPr lang="en-AU" sz="1200" dirty="0"/>
              <a:t>Once formatted, have editorial staff do a final check and complete any last-minute revisions. </a:t>
            </a:r>
            <a:br>
              <a:rPr lang="en-AU" sz="1200" dirty="0"/>
            </a:br>
            <a:br>
              <a:rPr lang="en-AU" sz="1200" dirty="0"/>
            </a:br>
            <a:r>
              <a:rPr lang="en-AU" sz="1200" dirty="0"/>
              <a:t>Pictures can be drawn or pasted into the layout. Depending on the available resources, pictures can also be scanned or downloaded from a digital camera. Tell students to play around with fonts and columns. They should experiment and be creative!</a:t>
            </a:r>
            <a:br>
              <a:rPr lang="en-AU" sz="1200" dirty="0"/>
            </a:br>
            <a:br>
              <a:rPr lang="en-AU" sz="1200" dirty="0"/>
            </a:br>
            <a:r>
              <a:rPr lang="en-AU" sz="1200" dirty="0"/>
              <a:t>Once pages are completed, they can be printed for review. The editorial staff should do a final reading for errors. Pages are then submitted to the teacher for publishing.</a:t>
            </a:r>
          </a:p>
          <a:p>
            <a:endParaRPr lang="en-AU" sz="1200" dirty="0"/>
          </a:p>
          <a:p>
            <a:r>
              <a:rPr lang="en-AU" sz="1200" b="1" dirty="0"/>
              <a:t>Consolidation:</a:t>
            </a:r>
          </a:p>
          <a:p>
            <a:endParaRPr lang="en-AU" sz="1200" dirty="0"/>
          </a:p>
          <a:p>
            <a:r>
              <a:rPr lang="en-AU" sz="1200" dirty="0"/>
              <a:t>Share newspaper stories as a group. As each group shares their story, discuss.</a:t>
            </a:r>
            <a:br>
              <a:rPr lang="en-AU" b="1" u="sng" dirty="0"/>
            </a:br>
            <a:endParaRPr lang="en-AU" dirty="0"/>
          </a:p>
          <a:p>
            <a:br>
              <a:rPr lang="en-AU" sz="1200" dirty="0"/>
            </a:br>
            <a:endParaRPr lang="en-AU" sz="1200" dirty="0"/>
          </a:p>
          <a:p>
            <a:endParaRPr lang="en-AU" sz="1200" dirty="0"/>
          </a:p>
        </p:txBody>
      </p:sp>
      <p:sp>
        <p:nvSpPr>
          <p:cNvPr id="24" name="Footer Placeholder 1">
            <a:extLst>
              <a:ext uri="{FF2B5EF4-FFF2-40B4-BE49-F238E27FC236}">
                <a16:creationId xmlns:a16="http://schemas.microsoft.com/office/drawing/2014/main" id="{D77FD1C5-B30E-456D-A3BE-D01D443C02DA}"/>
              </a:ext>
            </a:extLst>
          </p:cNvPr>
          <p:cNvSpPr>
            <a:spLocks noGrp="1"/>
          </p:cNvSpPr>
          <p:nvPr>
            <p:ph type="ftr" sz="quarter" idx="11"/>
          </p:nvPr>
        </p:nvSpPr>
        <p:spPr>
          <a:xfrm>
            <a:off x="1900268" y="6501849"/>
            <a:ext cx="2814344" cy="365125"/>
          </a:xfrm>
        </p:spPr>
        <p:txBody>
          <a:bodyPr/>
          <a:lstStyle/>
          <a:p>
            <a:pPr algn="l"/>
            <a:endParaRPr lang="en-AU" sz="800" dirty="0">
              <a:solidFill>
                <a:schemeClr val="tx1"/>
              </a:solidFill>
              <a:latin typeface="ABCSans Light" panose="020B0303040403020204" pitchFamily="34" charset="0"/>
            </a:endParaRPr>
          </a:p>
        </p:txBody>
      </p:sp>
      <p:sp>
        <p:nvSpPr>
          <p:cNvPr id="19" name="Slide Number Placeholder 1">
            <a:extLst>
              <a:ext uri="{FF2B5EF4-FFF2-40B4-BE49-F238E27FC236}">
                <a16:creationId xmlns:a16="http://schemas.microsoft.com/office/drawing/2014/main" id="{02968BD1-455B-4CD6-B9E4-34B0029F3F03}"/>
              </a:ext>
            </a:extLst>
          </p:cNvPr>
          <p:cNvSpPr>
            <a:spLocks noGrp="1"/>
          </p:cNvSpPr>
          <p:nvPr>
            <p:ph type="sldNum" sz="quarter" idx="12"/>
          </p:nvPr>
        </p:nvSpPr>
        <p:spPr>
          <a:xfrm>
            <a:off x="8610600" y="6495493"/>
            <a:ext cx="2057400" cy="365125"/>
          </a:xfrm>
        </p:spPr>
        <p:txBody>
          <a:bodyPr/>
          <a:lstStyle/>
          <a:p>
            <a:fld id="{3B3850AD-9C9C-41FE-9D9D-0083644B8808}" type="slidenum">
              <a:rPr lang="en-AU" smtClean="0">
                <a:solidFill>
                  <a:schemeClr val="bg1"/>
                </a:solidFill>
                <a:latin typeface="ABCSans Bold" panose="020B0803040403020204" pitchFamily="34" charset="0"/>
              </a:rPr>
              <a:pPr/>
              <a:t>10</a:t>
            </a:fld>
            <a:endParaRPr lang="en-AU" dirty="0">
              <a:solidFill>
                <a:schemeClr val="bg1"/>
              </a:solidFill>
              <a:latin typeface="ABCSans Bold" panose="020B0803040403020204" pitchFamily="34" charset="0"/>
            </a:endParaRPr>
          </a:p>
        </p:txBody>
      </p:sp>
      <p:pic>
        <p:nvPicPr>
          <p:cNvPr id="25" name="Picture 24">
            <a:extLst>
              <a:ext uri="{FF2B5EF4-FFF2-40B4-BE49-F238E27FC236}">
                <a16:creationId xmlns:a16="http://schemas.microsoft.com/office/drawing/2014/main" id="{63E21161-678F-4424-ACDC-E862FDE43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6069" y="6551543"/>
            <a:ext cx="506997" cy="253499"/>
          </a:xfrm>
          <a:prstGeom prst="rect">
            <a:avLst/>
          </a:prstGeom>
        </p:spPr>
      </p:pic>
      <p:sp>
        <p:nvSpPr>
          <p:cNvPr id="10" name="Rectangle 9">
            <a:extLst>
              <a:ext uri="{FF2B5EF4-FFF2-40B4-BE49-F238E27FC236}">
                <a16:creationId xmlns:a16="http://schemas.microsoft.com/office/drawing/2014/main" id="{F5474E21-144D-45C8-8FE6-10425956D9E3}"/>
              </a:ext>
            </a:extLst>
          </p:cNvPr>
          <p:cNvSpPr/>
          <p:nvPr/>
        </p:nvSpPr>
        <p:spPr>
          <a:xfrm>
            <a:off x="0" y="6492875"/>
            <a:ext cx="12192000" cy="365125"/>
          </a:xfrm>
          <a:prstGeom prst="rect">
            <a:avLst/>
          </a:prstGeom>
          <a:solidFill>
            <a:srgbClr val="40A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11" name="Slide Number Placeholder 1">
            <a:extLst>
              <a:ext uri="{FF2B5EF4-FFF2-40B4-BE49-F238E27FC236}">
                <a16:creationId xmlns:a16="http://schemas.microsoft.com/office/drawing/2014/main" id="{F6768449-17DA-4159-BB1B-DAD03EB0E3A4}"/>
              </a:ext>
            </a:extLst>
          </p:cNvPr>
          <p:cNvSpPr txBox="1">
            <a:spLocks/>
          </p:cNvSpPr>
          <p:nvPr/>
        </p:nvSpPr>
        <p:spPr>
          <a:xfrm>
            <a:off x="9876771" y="648390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b="1" dirty="0">
                <a:solidFill>
                  <a:schemeClr val="bg1"/>
                </a:solidFill>
                <a:latin typeface="ABCSans Bold" panose="020B0803040403020204" pitchFamily="34" charset="0"/>
              </a:rPr>
              <a:t>7</a:t>
            </a:r>
          </a:p>
        </p:txBody>
      </p:sp>
      <p:pic>
        <p:nvPicPr>
          <p:cNvPr id="14" name="Picture 13">
            <a:extLst>
              <a:ext uri="{FF2B5EF4-FFF2-40B4-BE49-F238E27FC236}">
                <a16:creationId xmlns:a16="http://schemas.microsoft.com/office/drawing/2014/main" id="{09C2AE25-1FCB-49A7-A669-C4CEC8EA18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53" y="6548687"/>
            <a:ext cx="506997" cy="253499"/>
          </a:xfrm>
          <a:prstGeom prst="rect">
            <a:avLst/>
          </a:prstGeom>
        </p:spPr>
      </p:pic>
      <p:pic>
        <p:nvPicPr>
          <p:cNvPr id="12" name="Graphic 11" descr="Dinosaur footprints">
            <a:extLst>
              <a:ext uri="{FF2B5EF4-FFF2-40B4-BE49-F238E27FC236}">
                <a16:creationId xmlns:a16="http://schemas.microsoft.com/office/drawing/2014/main" id="{835B65B3-3F54-411F-AAC9-47AB7B1FF5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08869" y="1588994"/>
            <a:ext cx="4937966" cy="4937966"/>
          </a:xfrm>
          <a:prstGeom prst="rect">
            <a:avLst/>
          </a:prstGeom>
        </p:spPr>
      </p:pic>
    </p:spTree>
    <p:extLst>
      <p:ext uri="{BB962C8B-B14F-4D97-AF65-F5344CB8AC3E}">
        <p14:creationId xmlns:p14="http://schemas.microsoft.com/office/powerpoint/2010/main" val="695994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B58C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B1C924-C743-4380-B45B-35F05C1187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685" y="1"/>
            <a:ext cx="13010463" cy="6986426"/>
          </a:xfrm>
          <a:prstGeom prst="rect">
            <a:avLst/>
          </a:prstGeom>
        </p:spPr>
      </p:pic>
    </p:spTree>
    <p:extLst>
      <p:ext uri="{BB962C8B-B14F-4D97-AF65-F5344CB8AC3E}">
        <p14:creationId xmlns:p14="http://schemas.microsoft.com/office/powerpoint/2010/main" val="3579389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Scales of justice">
            <a:extLst>
              <a:ext uri="{FF2B5EF4-FFF2-40B4-BE49-F238E27FC236}">
                <a16:creationId xmlns:a16="http://schemas.microsoft.com/office/drawing/2014/main" id="{4C4B5C7A-541D-494E-AA81-8B32F62609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2359" y="1040778"/>
            <a:ext cx="5496450" cy="5496450"/>
          </a:xfrm>
          <a:prstGeom prst="rect">
            <a:avLst/>
          </a:prstGeom>
        </p:spPr>
      </p:pic>
      <p:sp>
        <p:nvSpPr>
          <p:cNvPr id="6" name="Rectangle 5">
            <a:extLst>
              <a:ext uri="{FF2B5EF4-FFF2-40B4-BE49-F238E27FC236}">
                <a16:creationId xmlns:a16="http://schemas.microsoft.com/office/drawing/2014/main" id="{1624BEEA-01AA-49D8-AAB3-443601D08CB6}"/>
              </a:ext>
            </a:extLst>
          </p:cNvPr>
          <p:cNvSpPr/>
          <p:nvPr/>
        </p:nvSpPr>
        <p:spPr>
          <a:xfrm>
            <a:off x="3664831" y="698777"/>
            <a:ext cx="8391464" cy="477054"/>
          </a:xfrm>
          <a:prstGeom prst="rect">
            <a:avLst/>
          </a:prstGeom>
        </p:spPr>
        <p:txBody>
          <a:bodyPr wrap="square">
            <a:spAutoFit/>
          </a:bodyPr>
          <a:lstStyle/>
          <a:p>
            <a:endParaRPr lang="en-AU" sz="1000" dirty="0">
              <a:latin typeface="ABCSans Light" panose="020B0303040403020204" pitchFamily="34" charset="0"/>
            </a:endParaRPr>
          </a:p>
          <a:p>
            <a:pPr>
              <a:spcBef>
                <a:spcPts val="600"/>
              </a:spcBef>
              <a:spcAft>
                <a:spcPts val="600"/>
              </a:spcAft>
              <a:buClr>
                <a:schemeClr val="accent2"/>
              </a:buClr>
              <a:buSzPct val="150000"/>
            </a:pPr>
            <a:r>
              <a:rPr lang="en-AU" sz="1000" dirty="0">
                <a:latin typeface="ABCSans Light" panose="020B0303040403020204" pitchFamily="34" charset="0"/>
                <a:cs typeface="Times New Roman" panose="02020603050405020304" pitchFamily="18" charset="0"/>
              </a:rPr>
              <a:t>	</a:t>
            </a:r>
          </a:p>
        </p:txBody>
      </p:sp>
      <p:sp>
        <p:nvSpPr>
          <p:cNvPr id="18" name="Rectangle 17">
            <a:extLst>
              <a:ext uri="{FF2B5EF4-FFF2-40B4-BE49-F238E27FC236}">
                <a16:creationId xmlns:a16="http://schemas.microsoft.com/office/drawing/2014/main" id="{B722EFCE-38C4-45B5-9B48-49AF5235F38D}"/>
              </a:ext>
            </a:extLst>
          </p:cNvPr>
          <p:cNvSpPr/>
          <p:nvPr/>
        </p:nvSpPr>
        <p:spPr>
          <a:xfrm>
            <a:off x="0" y="6492875"/>
            <a:ext cx="12192000" cy="365125"/>
          </a:xfrm>
          <a:prstGeom prst="rect">
            <a:avLst/>
          </a:prstGeom>
          <a:solidFill>
            <a:srgbClr val="EB58C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10" name="Rectangle 9">
            <a:extLst>
              <a:ext uri="{FF2B5EF4-FFF2-40B4-BE49-F238E27FC236}">
                <a16:creationId xmlns:a16="http://schemas.microsoft.com/office/drawing/2014/main" id="{BAD6C0C4-341C-4C4D-BBDB-90C27A8CAE3A}"/>
              </a:ext>
            </a:extLst>
          </p:cNvPr>
          <p:cNvSpPr/>
          <p:nvPr/>
        </p:nvSpPr>
        <p:spPr>
          <a:xfrm>
            <a:off x="439906" y="861558"/>
            <a:ext cx="11203969" cy="5709255"/>
          </a:xfrm>
          <a:prstGeom prst="rect">
            <a:avLst/>
          </a:prstGeom>
        </p:spPr>
        <p:txBody>
          <a:bodyPr wrap="square">
            <a:spAutoFit/>
          </a:bodyPr>
          <a:lstStyle/>
          <a:p>
            <a:r>
              <a:rPr lang="en-AU" sz="1200" dirty="0"/>
              <a:t>Begin by asking: should people be punished as part of a group, or only as individuals?</a:t>
            </a:r>
          </a:p>
          <a:p>
            <a:endParaRPr lang="en-AU" sz="1200" dirty="0"/>
          </a:p>
          <a:p>
            <a:r>
              <a:rPr lang="en-AU" sz="1200" dirty="0"/>
              <a:t>First, ask students to think about situations in which individuals would be grouped into a collective and therefore responsible as a single entity. Some examples include family feuds, gang warfare and wars. Discuss these briefly, looking at each example and discussing how collective punishment is enacted. </a:t>
            </a:r>
          </a:p>
          <a:p>
            <a:endParaRPr lang="en-AU" sz="1200" dirty="0"/>
          </a:p>
          <a:p>
            <a:r>
              <a:rPr lang="en-AU" sz="1200" dirty="0"/>
              <a:t>What are the advantages and disadvantages of using this method of punishment? Discuss answers as a brief warm-up. </a:t>
            </a:r>
          </a:p>
          <a:p>
            <a:endParaRPr lang="en-AU" sz="1200" dirty="0"/>
          </a:p>
          <a:p>
            <a:r>
              <a:rPr lang="en-AU" sz="1200" dirty="0"/>
              <a:t>Ask: What are some other things the teacher could have done to find the cookie culprit, or to make them own up? </a:t>
            </a:r>
          </a:p>
          <a:p>
            <a:endParaRPr lang="en-AU" sz="1200" dirty="0"/>
          </a:p>
          <a:p>
            <a:r>
              <a:rPr lang="en-AU" sz="1200" dirty="0"/>
              <a:t>Discuss answers (</a:t>
            </a:r>
            <a:r>
              <a:rPr lang="en-AU" sz="1200" dirty="0" err="1"/>
              <a:t>eg</a:t>
            </a:r>
            <a:r>
              <a:rPr lang="en-AU" sz="1200" dirty="0"/>
              <a:t>, letting the class know beforehand what the punishment would be for stealing them, telling them they won’t be in trouble if they tell the truth, creating a private space for students to approach the teacher one on one).</a:t>
            </a:r>
          </a:p>
          <a:p>
            <a:endParaRPr lang="en-AU" sz="1200" dirty="0"/>
          </a:p>
          <a:p>
            <a:r>
              <a:rPr lang="en-AU" sz="1200" dirty="0"/>
              <a:t>Next, ask: is it ever ok to steal?</a:t>
            </a:r>
          </a:p>
          <a:p>
            <a:endParaRPr lang="en-AU" sz="1200" dirty="0"/>
          </a:p>
          <a:p>
            <a:r>
              <a:rPr lang="en-AU" sz="1200" dirty="0"/>
              <a:t>Discuss. What makes it ok, and what makes it not ok? </a:t>
            </a:r>
          </a:p>
          <a:p>
            <a:endParaRPr lang="en-AU" sz="1200" dirty="0"/>
          </a:p>
          <a:p>
            <a:r>
              <a:rPr lang="en-AU" sz="1200" dirty="0"/>
              <a:t>Ask: What sort of punishment should there be for a student who steals a teacher’s biscuits and gives them to the class, and why?</a:t>
            </a:r>
          </a:p>
          <a:p>
            <a:r>
              <a:rPr lang="en-AU" sz="1200" dirty="0"/>
              <a:t> </a:t>
            </a:r>
          </a:p>
          <a:p>
            <a:r>
              <a:rPr lang="en-AU" sz="1200" dirty="0"/>
              <a:t>Next, tell students that for this session you will be looking closely at justice and punishment. </a:t>
            </a:r>
          </a:p>
          <a:p>
            <a:endParaRPr lang="en-AU" sz="1200" dirty="0"/>
          </a:p>
          <a:p>
            <a:r>
              <a:rPr lang="en-AU" sz="1200" dirty="0"/>
              <a:t>The cookie scenario is just one example of a situation involving a ‘crime’ (wrongdoing) and a punishment – a classroom example of what happens on a larger scale in our society. </a:t>
            </a:r>
          </a:p>
          <a:p>
            <a:r>
              <a:rPr lang="en-AU" sz="1200" dirty="0"/>
              <a:t>How a society handles justice and punishment is an important ethical matter, and one you are going to investigate. </a:t>
            </a:r>
          </a:p>
          <a:p>
            <a:endParaRPr lang="en-AU" sz="1200" dirty="0"/>
          </a:p>
          <a:p>
            <a:r>
              <a:rPr lang="en-AU" sz="1200" dirty="0"/>
              <a:t>There are three main philosophies of justice you will be exploring today: retribution, utilitarian justice and restorative justice.</a:t>
            </a:r>
          </a:p>
          <a:p>
            <a:endParaRPr lang="en-AU" sz="1200" dirty="0"/>
          </a:p>
          <a:p>
            <a:r>
              <a:rPr lang="en-AU" sz="1200" dirty="0"/>
              <a:t>You are going to be looking at four forms of punishment: </a:t>
            </a:r>
            <a:r>
              <a:rPr lang="en-AU" sz="1200" b="1" i="1" dirty="0"/>
              <a:t>retribution, deterrence, rehabilitation </a:t>
            </a:r>
            <a:r>
              <a:rPr lang="en-AU" sz="1200" dirty="0"/>
              <a:t>and </a:t>
            </a:r>
            <a:r>
              <a:rPr lang="en-AU" sz="1200" b="1" i="1" dirty="0"/>
              <a:t>incapacitation</a:t>
            </a:r>
            <a:r>
              <a:rPr lang="en-AU" sz="1200" dirty="0"/>
              <a:t>, and examples of what they are. </a:t>
            </a:r>
          </a:p>
          <a:p>
            <a:pPr lvl="0"/>
            <a:endParaRPr lang="en-AU" sz="1200" dirty="0">
              <a:latin typeface="ABCSans Light" panose="020B0303040403020204" pitchFamily="34" charset="0"/>
            </a:endParaRPr>
          </a:p>
          <a:p>
            <a:pPr lvl="0"/>
            <a:endParaRPr lang="en-AU" sz="1200" dirty="0">
              <a:latin typeface="ABCSans Light" panose="020B0303040403020204" pitchFamily="34" charset="0"/>
            </a:endParaRPr>
          </a:p>
          <a:p>
            <a:endParaRPr lang="en-AU" sz="1200" dirty="0">
              <a:latin typeface="ABCSans Light" panose="020B0303040403020204" pitchFamily="34" charset="0"/>
            </a:endParaRPr>
          </a:p>
          <a:p>
            <a:pPr>
              <a:spcBef>
                <a:spcPts val="600"/>
              </a:spcBef>
              <a:spcAft>
                <a:spcPts val="600"/>
              </a:spcAft>
              <a:buClr>
                <a:schemeClr val="accent2"/>
              </a:buClr>
              <a:buSzPct val="150000"/>
            </a:pPr>
            <a:r>
              <a:rPr lang="en-AU" sz="1200" dirty="0">
                <a:latin typeface="ABCSans Light" panose="020B0303040403020204" pitchFamily="34" charset="0"/>
                <a:cs typeface="Times New Roman" panose="02020603050405020304" pitchFamily="18" charset="0"/>
              </a:rPr>
              <a:t>	</a:t>
            </a:r>
          </a:p>
        </p:txBody>
      </p:sp>
      <p:sp>
        <p:nvSpPr>
          <p:cNvPr id="3" name="TextBox 2">
            <a:extLst>
              <a:ext uri="{FF2B5EF4-FFF2-40B4-BE49-F238E27FC236}">
                <a16:creationId xmlns:a16="http://schemas.microsoft.com/office/drawing/2014/main" id="{BFAAF22B-CE33-4CA2-803B-E11F949D36AF}"/>
              </a:ext>
            </a:extLst>
          </p:cNvPr>
          <p:cNvSpPr txBox="1"/>
          <p:nvPr/>
        </p:nvSpPr>
        <p:spPr>
          <a:xfrm>
            <a:off x="439906" y="260692"/>
            <a:ext cx="5212080" cy="400110"/>
          </a:xfrm>
          <a:prstGeom prst="rect">
            <a:avLst/>
          </a:prstGeom>
          <a:noFill/>
        </p:spPr>
        <p:txBody>
          <a:bodyPr wrap="square" rtlCol="0">
            <a:spAutoFit/>
          </a:bodyPr>
          <a:lstStyle/>
          <a:p>
            <a:r>
              <a:rPr lang="en-AU" sz="2000" b="1" dirty="0">
                <a:solidFill>
                  <a:srgbClr val="EB58C2"/>
                </a:solidFill>
                <a:latin typeface="ABCSans Black" panose="020B0903040403020204" pitchFamily="34" charset="0"/>
              </a:rPr>
              <a:t>Is it fair to punish the whole class?</a:t>
            </a:r>
          </a:p>
        </p:txBody>
      </p:sp>
      <p:sp>
        <p:nvSpPr>
          <p:cNvPr id="15" name="Slide Number Placeholder 1">
            <a:extLst>
              <a:ext uri="{FF2B5EF4-FFF2-40B4-BE49-F238E27FC236}">
                <a16:creationId xmlns:a16="http://schemas.microsoft.com/office/drawing/2014/main" id="{30AF95FC-2C93-4811-AF7C-1673C1D4E7D1}"/>
              </a:ext>
            </a:extLst>
          </p:cNvPr>
          <p:cNvSpPr txBox="1">
            <a:spLocks/>
          </p:cNvSpPr>
          <p:nvPr/>
        </p:nvSpPr>
        <p:spPr>
          <a:xfrm>
            <a:off x="9876771" y="648390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b="1" dirty="0">
                <a:solidFill>
                  <a:schemeClr val="bg1"/>
                </a:solidFill>
                <a:latin typeface="ABCSans Bold" panose="020B0803040403020204" pitchFamily="34" charset="0"/>
              </a:rPr>
              <a:t>9</a:t>
            </a:r>
          </a:p>
        </p:txBody>
      </p:sp>
      <p:pic>
        <p:nvPicPr>
          <p:cNvPr id="14" name="Picture 13">
            <a:extLst>
              <a:ext uri="{FF2B5EF4-FFF2-40B4-BE49-F238E27FC236}">
                <a16:creationId xmlns:a16="http://schemas.microsoft.com/office/drawing/2014/main" id="{49EDE7A8-9D1B-4ADC-8BA7-6441630955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53" y="6548687"/>
            <a:ext cx="506997" cy="253499"/>
          </a:xfrm>
          <a:prstGeom prst="rect">
            <a:avLst/>
          </a:prstGeom>
        </p:spPr>
      </p:pic>
    </p:spTree>
    <p:extLst>
      <p:ext uri="{BB962C8B-B14F-4D97-AF65-F5344CB8AC3E}">
        <p14:creationId xmlns:p14="http://schemas.microsoft.com/office/powerpoint/2010/main" val="2344792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Scales of justice">
            <a:extLst>
              <a:ext uri="{FF2B5EF4-FFF2-40B4-BE49-F238E27FC236}">
                <a16:creationId xmlns:a16="http://schemas.microsoft.com/office/drawing/2014/main" id="{4C4B5C7A-541D-494E-AA81-8B32F62609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2359" y="1040778"/>
            <a:ext cx="5496450" cy="5496450"/>
          </a:xfrm>
          <a:prstGeom prst="rect">
            <a:avLst/>
          </a:prstGeom>
        </p:spPr>
      </p:pic>
      <p:sp>
        <p:nvSpPr>
          <p:cNvPr id="6" name="Rectangle 5">
            <a:extLst>
              <a:ext uri="{FF2B5EF4-FFF2-40B4-BE49-F238E27FC236}">
                <a16:creationId xmlns:a16="http://schemas.microsoft.com/office/drawing/2014/main" id="{1624BEEA-01AA-49D8-AAB3-443601D08CB6}"/>
              </a:ext>
            </a:extLst>
          </p:cNvPr>
          <p:cNvSpPr/>
          <p:nvPr/>
        </p:nvSpPr>
        <p:spPr>
          <a:xfrm>
            <a:off x="3664831" y="698777"/>
            <a:ext cx="8391464" cy="477054"/>
          </a:xfrm>
          <a:prstGeom prst="rect">
            <a:avLst/>
          </a:prstGeom>
        </p:spPr>
        <p:txBody>
          <a:bodyPr wrap="square">
            <a:spAutoFit/>
          </a:bodyPr>
          <a:lstStyle/>
          <a:p>
            <a:endParaRPr lang="en-AU" sz="1000" dirty="0">
              <a:latin typeface="ABCSans Light" panose="020B0303040403020204" pitchFamily="34" charset="0"/>
            </a:endParaRPr>
          </a:p>
          <a:p>
            <a:pPr>
              <a:spcBef>
                <a:spcPts val="600"/>
              </a:spcBef>
              <a:spcAft>
                <a:spcPts val="600"/>
              </a:spcAft>
              <a:buClr>
                <a:schemeClr val="accent2"/>
              </a:buClr>
              <a:buSzPct val="150000"/>
            </a:pPr>
            <a:r>
              <a:rPr lang="en-AU" sz="1000" dirty="0">
                <a:latin typeface="ABCSans Light" panose="020B0303040403020204" pitchFamily="34" charset="0"/>
                <a:cs typeface="Times New Roman" panose="02020603050405020304" pitchFamily="18" charset="0"/>
              </a:rPr>
              <a:t>	</a:t>
            </a:r>
          </a:p>
        </p:txBody>
      </p:sp>
      <p:sp>
        <p:nvSpPr>
          <p:cNvPr id="49" name="TextBox 48">
            <a:extLst>
              <a:ext uri="{FF2B5EF4-FFF2-40B4-BE49-F238E27FC236}">
                <a16:creationId xmlns:a16="http://schemas.microsoft.com/office/drawing/2014/main" id="{58A33A15-CA0D-4AE2-8D9A-7F3B68954145}"/>
              </a:ext>
            </a:extLst>
          </p:cNvPr>
          <p:cNvSpPr txBox="1">
            <a:spLocks noChangeAspect="1"/>
          </p:cNvSpPr>
          <p:nvPr/>
        </p:nvSpPr>
        <p:spPr>
          <a:xfrm>
            <a:off x="2451899" y="35746"/>
            <a:ext cx="8894936" cy="523220"/>
          </a:xfrm>
          <a:prstGeom prst="rect">
            <a:avLst/>
          </a:prstGeom>
          <a:noFill/>
        </p:spPr>
        <p:txBody>
          <a:bodyPr wrap="square" rtlCol="0">
            <a:spAutoFit/>
          </a:bodyPr>
          <a:lstStyle/>
          <a:p>
            <a:r>
              <a:rPr lang="en-AU" sz="2800" dirty="0">
                <a:solidFill>
                  <a:schemeClr val="bg1"/>
                </a:solidFill>
                <a:latin typeface="ABCSans Rounded" panose="020F0903040403060204" pitchFamily="34" charset="0"/>
              </a:rPr>
              <a:t>Episode 1: Is it ever okay to be a cannibal?</a:t>
            </a:r>
          </a:p>
        </p:txBody>
      </p:sp>
      <p:sp>
        <p:nvSpPr>
          <p:cNvPr id="18" name="Rectangle 17">
            <a:extLst>
              <a:ext uri="{FF2B5EF4-FFF2-40B4-BE49-F238E27FC236}">
                <a16:creationId xmlns:a16="http://schemas.microsoft.com/office/drawing/2014/main" id="{B722EFCE-38C4-45B5-9B48-49AF5235F38D}"/>
              </a:ext>
            </a:extLst>
          </p:cNvPr>
          <p:cNvSpPr/>
          <p:nvPr/>
        </p:nvSpPr>
        <p:spPr>
          <a:xfrm>
            <a:off x="0" y="6492875"/>
            <a:ext cx="12192000" cy="365125"/>
          </a:xfrm>
          <a:prstGeom prst="rect">
            <a:avLst/>
          </a:prstGeom>
          <a:solidFill>
            <a:srgbClr val="EB58C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10" name="Rectangle 9">
            <a:extLst>
              <a:ext uri="{FF2B5EF4-FFF2-40B4-BE49-F238E27FC236}">
                <a16:creationId xmlns:a16="http://schemas.microsoft.com/office/drawing/2014/main" id="{BAD6C0C4-341C-4C4D-BBDB-90C27A8CAE3A}"/>
              </a:ext>
            </a:extLst>
          </p:cNvPr>
          <p:cNvSpPr/>
          <p:nvPr/>
        </p:nvSpPr>
        <p:spPr>
          <a:xfrm>
            <a:off x="439906" y="861558"/>
            <a:ext cx="11203969" cy="5893921"/>
          </a:xfrm>
          <a:prstGeom prst="rect">
            <a:avLst/>
          </a:prstGeom>
        </p:spPr>
        <p:txBody>
          <a:bodyPr wrap="square">
            <a:spAutoFit/>
          </a:bodyPr>
          <a:lstStyle/>
          <a:p>
            <a:r>
              <a:rPr lang="en-AU" sz="1200" b="1" dirty="0"/>
              <a:t>Retribution</a:t>
            </a:r>
          </a:p>
          <a:p>
            <a:endParaRPr lang="en-AU" sz="1200" dirty="0"/>
          </a:p>
          <a:p>
            <a:r>
              <a:rPr lang="en-AU" sz="1200" dirty="0"/>
              <a:t>Ask: what does</a:t>
            </a:r>
            <a:r>
              <a:rPr lang="en-AU" sz="1200" b="1" dirty="0"/>
              <a:t> retribution</a:t>
            </a:r>
            <a:r>
              <a:rPr lang="en-AU" sz="1200" dirty="0"/>
              <a:t> mean? </a:t>
            </a:r>
          </a:p>
          <a:p>
            <a:endParaRPr lang="en-AU" sz="1200" dirty="0"/>
          </a:p>
          <a:p>
            <a:r>
              <a:rPr lang="en-AU" sz="1200" dirty="0"/>
              <a:t>Discuss informal definitions (if any), before explaining it is understood as the punishment that someone </a:t>
            </a:r>
            <a:r>
              <a:rPr lang="en-AU" sz="1200" b="1" dirty="0"/>
              <a:t>deserves.</a:t>
            </a:r>
            <a:r>
              <a:rPr lang="en-AU" sz="1200" dirty="0"/>
              <a:t>  It is intended to be </a:t>
            </a:r>
            <a:r>
              <a:rPr lang="en-AU" sz="1200" b="1" dirty="0"/>
              <a:t>proportionate</a:t>
            </a:r>
            <a:r>
              <a:rPr lang="en-AU" sz="1200" dirty="0"/>
              <a:t> to the crime. </a:t>
            </a:r>
          </a:p>
          <a:p>
            <a:r>
              <a:rPr lang="en-AU" sz="1200" dirty="0"/>
              <a:t>Retribution may be the most primal form of justice humans understand. Introduce the term ‘an eye for an eye’ from the bible, and discuss its meaning briefly.  People who favour retribution argue that it brings a sense of satisfaction to the original victim.  </a:t>
            </a:r>
          </a:p>
          <a:p>
            <a:endParaRPr lang="en-AU" sz="1200" dirty="0"/>
          </a:p>
          <a:p>
            <a:r>
              <a:rPr lang="en-AU" sz="1200" dirty="0"/>
              <a:t>So, let’s think about using retribution as a consequence for the classroom cookie theft.</a:t>
            </a:r>
          </a:p>
          <a:p>
            <a:endParaRPr lang="en-AU" sz="1200" dirty="0"/>
          </a:p>
          <a:p>
            <a:r>
              <a:rPr lang="en-AU" sz="1200" dirty="0"/>
              <a:t>What punishment could be used in this case, assuming the guilty person has been found?</a:t>
            </a:r>
          </a:p>
          <a:p>
            <a:endParaRPr lang="en-AU" sz="1200" dirty="0"/>
          </a:p>
          <a:p>
            <a:r>
              <a:rPr lang="en-AU" sz="1200" dirty="0"/>
              <a:t>Think / pair / share</a:t>
            </a:r>
          </a:p>
          <a:p>
            <a:endParaRPr lang="en-AU" sz="1200" dirty="0"/>
          </a:p>
          <a:p>
            <a:r>
              <a:rPr lang="en-AU" sz="1200" dirty="0"/>
              <a:t>Some examples: taking the person’s lunch, stealing something of theirs</a:t>
            </a:r>
          </a:p>
          <a:p>
            <a:endParaRPr lang="en-AU" sz="1200" dirty="0"/>
          </a:p>
          <a:p>
            <a:r>
              <a:rPr lang="en-AU" sz="1200" dirty="0"/>
              <a:t>Discuss answers as a group.</a:t>
            </a:r>
          </a:p>
          <a:p>
            <a:endParaRPr lang="en-AU" sz="1200" dirty="0"/>
          </a:p>
          <a:p>
            <a:r>
              <a:rPr lang="en-AU" sz="1200" dirty="0"/>
              <a:t>Next, ask students to work in pairs to briefly discuss and jot down what they think are the pros and cons of this punishment, and of retribution in general</a:t>
            </a:r>
          </a:p>
          <a:p>
            <a:r>
              <a:rPr lang="en-AU" sz="1200" dirty="0"/>
              <a:t> </a:t>
            </a:r>
          </a:p>
          <a:p>
            <a:r>
              <a:rPr lang="en-AU" sz="1200" dirty="0" err="1"/>
              <a:t>Eg</a:t>
            </a:r>
            <a:r>
              <a:rPr lang="en-AU" sz="1200" dirty="0"/>
              <a:t>:</a:t>
            </a:r>
          </a:p>
          <a:p>
            <a:endParaRPr lang="en-AU" sz="1200" dirty="0"/>
          </a:p>
          <a:p>
            <a:r>
              <a:rPr lang="en-AU" sz="1200" dirty="0"/>
              <a:t>Pros: stops other people doing it, victim satisfaction, a sense of ‘balance’.</a:t>
            </a:r>
          </a:p>
          <a:p>
            <a:endParaRPr lang="en-AU" sz="1200" dirty="0"/>
          </a:p>
          <a:p>
            <a:r>
              <a:rPr lang="en-AU" sz="1200" dirty="0"/>
              <a:t>Cons: No change to behaviour encouraged, can be hypocritical, creates two victims instead of only one. </a:t>
            </a:r>
          </a:p>
          <a:p>
            <a:endParaRPr lang="en-AU" sz="1200" dirty="0"/>
          </a:p>
          <a:p>
            <a:r>
              <a:rPr lang="en-AU" sz="1200" dirty="0"/>
              <a:t>One point to draw out here is that this form of justice can be used as a deterrent, which you will discuss next. </a:t>
            </a:r>
          </a:p>
          <a:p>
            <a:pPr lvl="0"/>
            <a:endParaRPr lang="en-AU" sz="1200" dirty="0">
              <a:latin typeface="ABCSans Light" panose="020B0303040403020204" pitchFamily="34" charset="0"/>
            </a:endParaRPr>
          </a:p>
          <a:p>
            <a:pPr lvl="0"/>
            <a:endParaRPr lang="en-AU" sz="1200" dirty="0">
              <a:latin typeface="ABCSans Light" panose="020B0303040403020204" pitchFamily="34" charset="0"/>
            </a:endParaRPr>
          </a:p>
          <a:p>
            <a:endParaRPr lang="en-AU" sz="1200" dirty="0">
              <a:latin typeface="ABCSans Light" panose="020B0303040403020204" pitchFamily="34" charset="0"/>
            </a:endParaRPr>
          </a:p>
          <a:p>
            <a:pPr>
              <a:spcBef>
                <a:spcPts val="600"/>
              </a:spcBef>
              <a:spcAft>
                <a:spcPts val="600"/>
              </a:spcAft>
              <a:buClr>
                <a:schemeClr val="accent2"/>
              </a:buClr>
              <a:buSzPct val="150000"/>
            </a:pPr>
            <a:r>
              <a:rPr lang="en-AU" sz="1200" dirty="0">
                <a:latin typeface="ABCSans Light" panose="020B0303040403020204" pitchFamily="34" charset="0"/>
                <a:cs typeface="Times New Roman" panose="02020603050405020304" pitchFamily="18" charset="0"/>
              </a:rPr>
              <a:t>	</a:t>
            </a:r>
          </a:p>
        </p:txBody>
      </p:sp>
      <p:sp>
        <p:nvSpPr>
          <p:cNvPr id="15" name="Slide Number Placeholder 1">
            <a:extLst>
              <a:ext uri="{FF2B5EF4-FFF2-40B4-BE49-F238E27FC236}">
                <a16:creationId xmlns:a16="http://schemas.microsoft.com/office/drawing/2014/main" id="{30AF95FC-2C93-4811-AF7C-1673C1D4E7D1}"/>
              </a:ext>
            </a:extLst>
          </p:cNvPr>
          <p:cNvSpPr txBox="1">
            <a:spLocks/>
          </p:cNvSpPr>
          <p:nvPr/>
        </p:nvSpPr>
        <p:spPr>
          <a:xfrm>
            <a:off x="9876771" y="648390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b="1" dirty="0">
                <a:solidFill>
                  <a:schemeClr val="bg1"/>
                </a:solidFill>
                <a:latin typeface="ABCSans Bold" panose="020B0803040403020204" pitchFamily="34" charset="0"/>
              </a:rPr>
              <a:t>10</a:t>
            </a:r>
          </a:p>
        </p:txBody>
      </p:sp>
      <p:pic>
        <p:nvPicPr>
          <p:cNvPr id="14" name="Picture 13">
            <a:extLst>
              <a:ext uri="{FF2B5EF4-FFF2-40B4-BE49-F238E27FC236}">
                <a16:creationId xmlns:a16="http://schemas.microsoft.com/office/drawing/2014/main" id="{49EDE7A8-9D1B-4ADC-8BA7-6441630955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53" y="6548687"/>
            <a:ext cx="506997" cy="253499"/>
          </a:xfrm>
          <a:prstGeom prst="rect">
            <a:avLst/>
          </a:prstGeom>
        </p:spPr>
      </p:pic>
    </p:spTree>
    <p:extLst>
      <p:ext uri="{BB962C8B-B14F-4D97-AF65-F5344CB8AC3E}">
        <p14:creationId xmlns:p14="http://schemas.microsoft.com/office/powerpoint/2010/main" val="3612112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Scales of justice">
            <a:extLst>
              <a:ext uri="{FF2B5EF4-FFF2-40B4-BE49-F238E27FC236}">
                <a16:creationId xmlns:a16="http://schemas.microsoft.com/office/drawing/2014/main" id="{4C4B5C7A-541D-494E-AA81-8B32F62609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2359" y="1040778"/>
            <a:ext cx="5496450" cy="5496450"/>
          </a:xfrm>
          <a:prstGeom prst="rect">
            <a:avLst/>
          </a:prstGeom>
        </p:spPr>
      </p:pic>
      <p:sp>
        <p:nvSpPr>
          <p:cNvPr id="6" name="Rectangle 5">
            <a:extLst>
              <a:ext uri="{FF2B5EF4-FFF2-40B4-BE49-F238E27FC236}">
                <a16:creationId xmlns:a16="http://schemas.microsoft.com/office/drawing/2014/main" id="{1624BEEA-01AA-49D8-AAB3-443601D08CB6}"/>
              </a:ext>
            </a:extLst>
          </p:cNvPr>
          <p:cNvSpPr/>
          <p:nvPr/>
        </p:nvSpPr>
        <p:spPr>
          <a:xfrm>
            <a:off x="3664831" y="698777"/>
            <a:ext cx="8391464" cy="477054"/>
          </a:xfrm>
          <a:prstGeom prst="rect">
            <a:avLst/>
          </a:prstGeom>
        </p:spPr>
        <p:txBody>
          <a:bodyPr wrap="square">
            <a:spAutoFit/>
          </a:bodyPr>
          <a:lstStyle/>
          <a:p>
            <a:endParaRPr lang="en-AU" sz="1000" dirty="0">
              <a:latin typeface="ABCSans Light" panose="020B0303040403020204" pitchFamily="34" charset="0"/>
            </a:endParaRPr>
          </a:p>
          <a:p>
            <a:pPr>
              <a:spcBef>
                <a:spcPts val="600"/>
              </a:spcBef>
              <a:spcAft>
                <a:spcPts val="600"/>
              </a:spcAft>
              <a:buClr>
                <a:schemeClr val="accent2"/>
              </a:buClr>
              <a:buSzPct val="150000"/>
            </a:pPr>
            <a:r>
              <a:rPr lang="en-AU" sz="1000" dirty="0">
                <a:latin typeface="ABCSans Light" panose="020B0303040403020204" pitchFamily="34" charset="0"/>
                <a:cs typeface="Times New Roman" panose="02020603050405020304" pitchFamily="18" charset="0"/>
              </a:rPr>
              <a:t>	</a:t>
            </a:r>
          </a:p>
        </p:txBody>
      </p:sp>
      <p:sp>
        <p:nvSpPr>
          <p:cNvPr id="18" name="Rectangle 17">
            <a:extLst>
              <a:ext uri="{FF2B5EF4-FFF2-40B4-BE49-F238E27FC236}">
                <a16:creationId xmlns:a16="http://schemas.microsoft.com/office/drawing/2014/main" id="{B722EFCE-38C4-45B5-9B48-49AF5235F38D}"/>
              </a:ext>
            </a:extLst>
          </p:cNvPr>
          <p:cNvSpPr/>
          <p:nvPr/>
        </p:nvSpPr>
        <p:spPr>
          <a:xfrm>
            <a:off x="0" y="6492875"/>
            <a:ext cx="12192000" cy="365125"/>
          </a:xfrm>
          <a:prstGeom prst="rect">
            <a:avLst/>
          </a:prstGeom>
          <a:solidFill>
            <a:srgbClr val="EB58C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10" name="Rectangle 9">
            <a:extLst>
              <a:ext uri="{FF2B5EF4-FFF2-40B4-BE49-F238E27FC236}">
                <a16:creationId xmlns:a16="http://schemas.microsoft.com/office/drawing/2014/main" id="{BAD6C0C4-341C-4C4D-BBDB-90C27A8CAE3A}"/>
              </a:ext>
            </a:extLst>
          </p:cNvPr>
          <p:cNvSpPr/>
          <p:nvPr/>
        </p:nvSpPr>
        <p:spPr>
          <a:xfrm>
            <a:off x="363191" y="410081"/>
            <a:ext cx="11203969" cy="6447919"/>
          </a:xfrm>
          <a:prstGeom prst="rect">
            <a:avLst/>
          </a:prstGeom>
        </p:spPr>
        <p:txBody>
          <a:bodyPr wrap="square">
            <a:spAutoFit/>
          </a:bodyPr>
          <a:lstStyle/>
          <a:p>
            <a:r>
              <a:rPr lang="en-AU" sz="1200" b="1" dirty="0"/>
              <a:t>Deterrence</a:t>
            </a:r>
          </a:p>
          <a:p>
            <a:endParaRPr lang="en-AU" sz="1200" dirty="0"/>
          </a:p>
          <a:p>
            <a:r>
              <a:rPr lang="en-AU" sz="1200" dirty="0"/>
              <a:t>First, define deterrence. A deterrent is a thing that discourages or is intended to discourage someone from doing something. Other forms of justice and punishment can result in deterrence, e.g. someone who has been to jail for robbing a bank may be discouraged from committing another crime because they fear a similar consequence. </a:t>
            </a:r>
          </a:p>
          <a:p>
            <a:endParaRPr lang="en-AU" sz="1200" dirty="0"/>
          </a:p>
          <a:p>
            <a:r>
              <a:rPr lang="en-AU" sz="1200" dirty="0"/>
              <a:t>Ask: what are some examples of effective deterrents in your life? (e.g. no pocket money if I don’t clean my room etc)</a:t>
            </a:r>
          </a:p>
          <a:p>
            <a:endParaRPr lang="en-AU" sz="1200" dirty="0"/>
          </a:p>
          <a:p>
            <a:r>
              <a:rPr lang="en-AU" sz="1200" dirty="0"/>
              <a:t>The idea of a deterrent is to act is a preventative measure against wrongdoing. </a:t>
            </a:r>
          </a:p>
          <a:p>
            <a:endParaRPr lang="en-AU" sz="1200" dirty="0"/>
          </a:p>
          <a:p>
            <a:r>
              <a:rPr lang="en-AU" sz="1200" dirty="0"/>
              <a:t>Discuss this word as a group, and then ask students to come up with a deterrent for stealing cookies in the previous scenario</a:t>
            </a:r>
          </a:p>
          <a:p>
            <a:endParaRPr lang="en-AU" sz="1200" dirty="0"/>
          </a:p>
          <a:p>
            <a:r>
              <a:rPr lang="en-AU" sz="1200" dirty="0"/>
              <a:t>Think / pair / share</a:t>
            </a:r>
          </a:p>
          <a:p>
            <a:endParaRPr lang="en-AU" sz="1200" dirty="0"/>
          </a:p>
          <a:p>
            <a:r>
              <a:rPr lang="en-AU" sz="1200" dirty="0"/>
              <a:t>Some examples: Displaying rules and consequences in the classroom so students know what will happen if they steal the cookie, detention and other punitive measures.</a:t>
            </a:r>
          </a:p>
          <a:p>
            <a:endParaRPr lang="en-AU" sz="1200" dirty="0"/>
          </a:p>
          <a:p>
            <a:r>
              <a:rPr lang="en-AU" sz="1200" dirty="0"/>
              <a:t>Ask: are deterrent forms of punishment effective? Does the method justify the outcome? Discuss briefly. </a:t>
            </a:r>
          </a:p>
          <a:p>
            <a:endParaRPr lang="en-AU" sz="1200" dirty="0"/>
          </a:p>
          <a:p>
            <a:r>
              <a:rPr lang="en-AU" sz="1200" dirty="0"/>
              <a:t>Draw out the point that other forms of punishment can also act as a deterrent. E.g. retribution may act as an effective deterrent.</a:t>
            </a:r>
          </a:p>
          <a:p>
            <a:endParaRPr lang="en-AU" sz="1200" dirty="0"/>
          </a:p>
          <a:p>
            <a:r>
              <a:rPr lang="en-AU" sz="1200" b="1" dirty="0"/>
              <a:t>Incapacitation </a:t>
            </a:r>
          </a:p>
          <a:p>
            <a:endParaRPr lang="en-AU" sz="1200" dirty="0"/>
          </a:p>
          <a:p>
            <a:r>
              <a:rPr lang="en-AU" sz="1200" dirty="0"/>
              <a:t>Incapacitation simply means removing a person from society. This includes incarceration in prison, house arrest and, in its most extreme form, execution. </a:t>
            </a:r>
          </a:p>
          <a:p>
            <a:endParaRPr lang="en-AU" sz="1200" dirty="0"/>
          </a:p>
          <a:p>
            <a:r>
              <a:rPr lang="en-AU" sz="1200" dirty="0"/>
              <a:t>Discuss forms of incapacitation as a consequence for stealing the cookie.</a:t>
            </a:r>
          </a:p>
          <a:p>
            <a:endParaRPr lang="en-AU" sz="1200" dirty="0"/>
          </a:p>
          <a:p>
            <a:r>
              <a:rPr lang="en-AU" sz="1200" dirty="0"/>
              <a:t>Think / pair / share</a:t>
            </a:r>
          </a:p>
          <a:p>
            <a:endParaRPr lang="en-AU" sz="1200" dirty="0"/>
          </a:p>
          <a:p>
            <a:r>
              <a:rPr lang="en-AU" sz="1200" dirty="0"/>
              <a:t>E.g. time out, being sent out of the classroom, suspension / exclusion. </a:t>
            </a:r>
          </a:p>
          <a:p>
            <a:endParaRPr lang="en-AU" sz="1200" dirty="0"/>
          </a:p>
          <a:p>
            <a:r>
              <a:rPr lang="en-AU" sz="1200" dirty="0"/>
              <a:t>Discuss the pros and cons of this form of punishment / consequence. </a:t>
            </a:r>
          </a:p>
          <a:p>
            <a:pPr lvl="0"/>
            <a:endParaRPr lang="en-AU" sz="1200" dirty="0">
              <a:latin typeface="ABCSans Light" panose="020B0303040403020204" pitchFamily="34" charset="0"/>
            </a:endParaRPr>
          </a:p>
          <a:p>
            <a:pPr lvl="0"/>
            <a:endParaRPr lang="en-AU" sz="1200" dirty="0">
              <a:latin typeface="ABCSans Light" panose="020B0303040403020204" pitchFamily="34" charset="0"/>
            </a:endParaRPr>
          </a:p>
          <a:p>
            <a:endParaRPr lang="en-AU" sz="1200" dirty="0">
              <a:latin typeface="ABCSans Light" panose="020B0303040403020204" pitchFamily="34" charset="0"/>
            </a:endParaRPr>
          </a:p>
          <a:p>
            <a:pPr>
              <a:spcBef>
                <a:spcPts val="600"/>
              </a:spcBef>
              <a:spcAft>
                <a:spcPts val="600"/>
              </a:spcAft>
              <a:buClr>
                <a:schemeClr val="accent2"/>
              </a:buClr>
              <a:buSzPct val="150000"/>
            </a:pPr>
            <a:r>
              <a:rPr lang="en-AU" sz="1200" dirty="0">
                <a:latin typeface="ABCSans Light" panose="020B0303040403020204" pitchFamily="34" charset="0"/>
                <a:cs typeface="Times New Roman" panose="02020603050405020304" pitchFamily="18" charset="0"/>
              </a:rPr>
              <a:t>	</a:t>
            </a:r>
          </a:p>
        </p:txBody>
      </p:sp>
      <p:sp>
        <p:nvSpPr>
          <p:cNvPr id="15" name="Slide Number Placeholder 1">
            <a:extLst>
              <a:ext uri="{FF2B5EF4-FFF2-40B4-BE49-F238E27FC236}">
                <a16:creationId xmlns:a16="http://schemas.microsoft.com/office/drawing/2014/main" id="{30AF95FC-2C93-4811-AF7C-1673C1D4E7D1}"/>
              </a:ext>
            </a:extLst>
          </p:cNvPr>
          <p:cNvSpPr txBox="1">
            <a:spLocks/>
          </p:cNvSpPr>
          <p:nvPr/>
        </p:nvSpPr>
        <p:spPr>
          <a:xfrm>
            <a:off x="9876771" y="648390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b="1" dirty="0">
                <a:solidFill>
                  <a:schemeClr val="bg1"/>
                </a:solidFill>
                <a:latin typeface="ABCSans Bold" panose="020B0803040403020204" pitchFamily="34" charset="0"/>
              </a:rPr>
              <a:t>11</a:t>
            </a:r>
          </a:p>
        </p:txBody>
      </p:sp>
      <p:pic>
        <p:nvPicPr>
          <p:cNvPr id="14" name="Picture 13">
            <a:extLst>
              <a:ext uri="{FF2B5EF4-FFF2-40B4-BE49-F238E27FC236}">
                <a16:creationId xmlns:a16="http://schemas.microsoft.com/office/drawing/2014/main" id="{49EDE7A8-9D1B-4ADC-8BA7-6441630955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53" y="6548687"/>
            <a:ext cx="506997" cy="253499"/>
          </a:xfrm>
          <a:prstGeom prst="rect">
            <a:avLst/>
          </a:prstGeom>
        </p:spPr>
      </p:pic>
    </p:spTree>
    <p:extLst>
      <p:ext uri="{BB962C8B-B14F-4D97-AF65-F5344CB8AC3E}">
        <p14:creationId xmlns:p14="http://schemas.microsoft.com/office/powerpoint/2010/main" val="1729769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Scales of justice">
            <a:extLst>
              <a:ext uri="{FF2B5EF4-FFF2-40B4-BE49-F238E27FC236}">
                <a16:creationId xmlns:a16="http://schemas.microsoft.com/office/drawing/2014/main" id="{4C4B5C7A-541D-494E-AA81-8B32F62609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2359" y="1040778"/>
            <a:ext cx="5496450" cy="5496450"/>
          </a:xfrm>
          <a:prstGeom prst="rect">
            <a:avLst/>
          </a:prstGeom>
        </p:spPr>
      </p:pic>
      <p:sp>
        <p:nvSpPr>
          <p:cNvPr id="6" name="Rectangle 5">
            <a:extLst>
              <a:ext uri="{FF2B5EF4-FFF2-40B4-BE49-F238E27FC236}">
                <a16:creationId xmlns:a16="http://schemas.microsoft.com/office/drawing/2014/main" id="{1624BEEA-01AA-49D8-AAB3-443601D08CB6}"/>
              </a:ext>
            </a:extLst>
          </p:cNvPr>
          <p:cNvSpPr/>
          <p:nvPr/>
        </p:nvSpPr>
        <p:spPr>
          <a:xfrm>
            <a:off x="3664831" y="698777"/>
            <a:ext cx="8391464" cy="477054"/>
          </a:xfrm>
          <a:prstGeom prst="rect">
            <a:avLst/>
          </a:prstGeom>
        </p:spPr>
        <p:txBody>
          <a:bodyPr wrap="square">
            <a:spAutoFit/>
          </a:bodyPr>
          <a:lstStyle/>
          <a:p>
            <a:endParaRPr lang="en-AU" sz="1000" dirty="0">
              <a:latin typeface="ABCSans Light" panose="020B0303040403020204" pitchFamily="34" charset="0"/>
            </a:endParaRPr>
          </a:p>
          <a:p>
            <a:pPr>
              <a:spcBef>
                <a:spcPts val="600"/>
              </a:spcBef>
              <a:spcAft>
                <a:spcPts val="600"/>
              </a:spcAft>
              <a:buClr>
                <a:schemeClr val="accent2"/>
              </a:buClr>
              <a:buSzPct val="150000"/>
            </a:pPr>
            <a:r>
              <a:rPr lang="en-AU" sz="1000" dirty="0">
                <a:latin typeface="ABCSans Light" panose="020B0303040403020204" pitchFamily="34" charset="0"/>
                <a:cs typeface="Times New Roman" panose="02020603050405020304" pitchFamily="18" charset="0"/>
              </a:rPr>
              <a:t>	</a:t>
            </a:r>
          </a:p>
        </p:txBody>
      </p:sp>
      <p:sp>
        <p:nvSpPr>
          <p:cNvPr id="18" name="Rectangle 17">
            <a:extLst>
              <a:ext uri="{FF2B5EF4-FFF2-40B4-BE49-F238E27FC236}">
                <a16:creationId xmlns:a16="http://schemas.microsoft.com/office/drawing/2014/main" id="{B722EFCE-38C4-45B5-9B48-49AF5235F38D}"/>
              </a:ext>
            </a:extLst>
          </p:cNvPr>
          <p:cNvSpPr/>
          <p:nvPr/>
        </p:nvSpPr>
        <p:spPr>
          <a:xfrm>
            <a:off x="0" y="6492875"/>
            <a:ext cx="12192000" cy="365125"/>
          </a:xfrm>
          <a:prstGeom prst="rect">
            <a:avLst/>
          </a:prstGeom>
          <a:solidFill>
            <a:srgbClr val="EB58C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10" name="Rectangle 9">
            <a:extLst>
              <a:ext uri="{FF2B5EF4-FFF2-40B4-BE49-F238E27FC236}">
                <a16:creationId xmlns:a16="http://schemas.microsoft.com/office/drawing/2014/main" id="{BAD6C0C4-341C-4C4D-BBDB-90C27A8CAE3A}"/>
              </a:ext>
            </a:extLst>
          </p:cNvPr>
          <p:cNvSpPr/>
          <p:nvPr/>
        </p:nvSpPr>
        <p:spPr>
          <a:xfrm>
            <a:off x="363191" y="410081"/>
            <a:ext cx="11203969" cy="5893921"/>
          </a:xfrm>
          <a:prstGeom prst="rect">
            <a:avLst/>
          </a:prstGeom>
        </p:spPr>
        <p:txBody>
          <a:bodyPr wrap="square">
            <a:spAutoFit/>
          </a:bodyPr>
          <a:lstStyle/>
          <a:p>
            <a:r>
              <a:rPr lang="en-AU" sz="1200" b="1" dirty="0"/>
              <a:t>Restorative justice</a:t>
            </a:r>
          </a:p>
          <a:p>
            <a:endParaRPr lang="en-AU" sz="1200" dirty="0"/>
          </a:p>
          <a:p>
            <a:r>
              <a:rPr lang="en-AU" sz="1200" dirty="0"/>
              <a:t>Begin by explaining that restorative justice is a more modern approach to justice and punishment, and is used in many schools and increasingly in jails. This approach requires the ‘offender’ to make direct amends to any ‘victim’ of their crime, as well as to the community where it occurred. The offender and the victim meet so that the offender can hear what the victim says about their experience. </a:t>
            </a:r>
          </a:p>
          <a:p>
            <a:endParaRPr lang="en-AU" sz="1200" dirty="0"/>
          </a:p>
          <a:p>
            <a:r>
              <a:rPr lang="en-AU" sz="1200" dirty="0"/>
              <a:t>Ask: why is this type of justice now more common? Why should we be practicing restorative justice over other forms of justice?</a:t>
            </a:r>
          </a:p>
          <a:p>
            <a:endParaRPr lang="en-AU" sz="1200" dirty="0"/>
          </a:p>
          <a:p>
            <a:r>
              <a:rPr lang="en-AU" sz="1200" dirty="0"/>
              <a:t>Would this work in the case of the stolen cookie? Why / why not?</a:t>
            </a:r>
          </a:p>
          <a:p>
            <a:endParaRPr lang="en-AU" sz="1200" dirty="0"/>
          </a:p>
          <a:p>
            <a:r>
              <a:rPr lang="en-AU" sz="1200" dirty="0"/>
              <a:t>Discuss. </a:t>
            </a:r>
          </a:p>
          <a:p>
            <a:endParaRPr lang="en-AU" sz="1200" dirty="0"/>
          </a:p>
          <a:p>
            <a:r>
              <a:rPr lang="en-AU" sz="1200" b="1" dirty="0"/>
              <a:t>Consolidation</a:t>
            </a:r>
          </a:p>
          <a:p>
            <a:endParaRPr lang="en-AU" sz="1200" dirty="0"/>
          </a:p>
          <a:p>
            <a:r>
              <a:rPr lang="en-AU" sz="1200" dirty="0"/>
              <a:t>Return to the cookie caper and collective punishment: </a:t>
            </a:r>
          </a:p>
          <a:p>
            <a:endParaRPr lang="en-AU" sz="1200" dirty="0"/>
          </a:p>
          <a:p>
            <a:r>
              <a:rPr lang="en-AU" sz="1200" dirty="0"/>
              <a:t>What kind of punishment did the teacher use? </a:t>
            </a:r>
          </a:p>
          <a:p>
            <a:endParaRPr lang="en-AU" sz="1200" dirty="0"/>
          </a:p>
          <a:p>
            <a:r>
              <a:rPr lang="en-AU" sz="1200" dirty="0"/>
              <a:t>Do you think it’s more or less fair than when you listened to the podcast?</a:t>
            </a:r>
          </a:p>
          <a:p>
            <a:endParaRPr lang="en-AU" sz="1200" dirty="0"/>
          </a:p>
          <a:p>
            <a:r>
              <a:rPr lang="en-AU" sz="1200" dirty="0"/>
              <a:t>What do you think should be the punishment for taking the teacher’s biscuits and why?</a:t>
            </a:r>
          </a:p>
          <a:p>
            <a:endParaRPr lang="en-AU" sz="1200" dirty="0"/>
          </a:p>
          <a:p>
            <a:r>
              <a:rPr lang="en-AU" sz="1200" dirty="0"/>
              <a:t>As a final activity, ask students to come up with some ideas on how the class or the school should tackle some different forms of rule breaking. </a:t>
            </a:r>
          </a:p>
          <a:p>
            <a:endParaRPr lang="en-AU" sz="1200" dirty="0"/>
          </a:p>
          <a:p>
            <a:r>
              <a:rPr lang="en-AU" sz="1200" dirty="0"/>
              <a:t>Based on what you now know, how do you think these should be handled?</a:t>
            </a:r>
          </a:p>
          <a:p>
            <a:endParaRPr lang="en-AU" sz="1200" dirty="0"/>
          </a:p>
          <a:p>
            <a:r>
              <a:rPr lang="en-AU" sz="1200" dirty="0"/>
              <a:t>Think about things like talking while the teacher is talking, pushing in, bullying.</a:t>
            </a:r>
          </a:p>
          <a:p>
            <a:pPr lvl="0"/>
            <a:endParaRPr lang="en-AU" sz="1200" dirty="0">
              <a:latin typeface="ABCSans Light" panose="020B0303040403020204" pitchFamily="34" charset="0"/>
            </a:endParaRPr>
          </a:p>
          <a:p>
            <a:pPr lvl="0"/>
            <a:endParaRPr lang="en-AU" sz="1200" dirty="0">
              <a:latin typeface="ABCSans Light" panose="020B0303040403020204" pitchFamily="34" charset="0"/>
            </a:endParaRPr>
          </a:p>
          <a:p>
            <a:endParaRPr lang="en-AU" sz="1200" dirty="0">
              <a:latin typeface="ABCSans Light" panose="020B0303040403020204" pitchFamily="34" charset="0"/>
            </a:endParaRPr>
          </a:p>
          <a:p>
            <a:pPr>
              <a:spcBef>
                <a:spcPts val="600"/>
              </a:spcBef>
              <a:spcAft>
                <a:spcPts val="600"/>
              </a:spcAft>
              <a:buClr>
                <a:schemeClr val="accent2"/>
              </a:buClr>
              <a:buSzPct val="150000"/>
            </a:pPr>
            <a:r>
              <a:rPr lang="en-AU" sz="1200" dirty="0">
                <a:latin typeface="ABCSans Light" panose="020B0303040403020204" pitchFamily="34" charset="0"/>
                <a:cs typeface="Times New Roman" panose="02020603050405020304" pitchFamily="18" charset="0"/>
              </a:rPr>
              <a:t>	</a:t>
            </a:r>
          </a:p>
        </p:txBody>
      </p:sp>
      <p:sp>
        <p:nvSpPr>
          <p:cNvPr id="15" name="Slide Number Placeholder 1">
            <a:extLst>
              <a:ext uri="{FF2B5EF4-FFF2-40B4-BE49-F238E27FC236}">
                <a16:creationId xmlns:a16="http://schemas.microsoft.com/office/drawing/2014/main" id="{30AF95FC-2C93-4811-AF7C-1673C1D4E7D1}"/>
              </a:ext>
            </a:extLst>
          </p:cNvPr>
          <p:cNvSpPr txBox="1">
            <a:spLocks/>
          </p:cNvSpPr>
          <p:nvPr/>
        </p:nvSpPr>
        <p:spPr>
          <a:xfrm>
            <a:off x="9876771" y="648390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b="1" dirty="0">
                <a:solidFill>
                  <a:schemeClr val="bg1"/>
                </a:solidFill>
                <a:latin typeface="ABCSans Bold" panose="020B0803040403020204" pitchFamily="34" charset="0"/>
              </a:rPr>
              <a:t>12</a:t>
            </a:r>
          </a:p>
        </p:txBody>
      </p:sp>
      <p:pic>
        <p:nvPicPr>
          <p:cNvPr id="14" name="Picture 13">
            <a:extLst>
              <a:ext uri="{FF2B5EF4-FFF2-40B4-BE49-F238E27FC236}">
                <a16:creationId xmlns:a16="http://schemas.microsoft.com/office/drawing/2014/main" id="{49EDE7A8-9D1B-4ADC-8BA7-6441630955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53" y="6548687"/>
            <a:ext cx="506997" cy="253499"/>
          </a:xfrm>
          <a:prstGeom prst="rect">
            <a:avLst/>
          </a:prstGeom>
        </p:spPr>
      </p:pic>
    </p:spTree>
    <p:extLst>
      <p:ext uri="{BB962C8B-B14F-4D97-AF65-F5344CB8AC3E}">
        <p14:creationId xmlns:p14="http://schemas.microsoft.com/office/powerpoint/2010/main" val="4162583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6786"/>
        </a:solidFill>
        <a:effectLst/>
      </p:bgPr>
    </p:bg>
    <p:spTree>
      <p:nvGrpSpPr>
        <p:cNvPr id="1" name=""/>
        <p:cNvGrpSpPr/>
        <p:nvPr/>
      </p:nvGrpSpPr>
      <p:grpSpPr>
        <a:xfrm>
          <a:off x="0" y="0"/>
          <a:ext cx="0" cy="0"/>
          <a:chOff x="0" y="0"/>
          <a:chExt cx="0" cy="0"/>
        </a:xfrm>
      </p:grpSpPr>
      <p:pic>
        <p:nvPicPr>
          <p:cNvPr id="4" name="Picture 3" descr="A group of people posing for the camera&#10;&#10;Description automatically generated">
            <a:extLst>
              <a:ext uri="{FF2B5EF4-FFF2-40B4-BE49-F238E27FC236}">
                <a16:creationId xmlns:a16="http://schemas.microsoft.com/office/drawing/2014/main" id="{75C8E0FE-24B3-4B60-B556-B560519FA5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982" y="-141575"/>
            <a:ext cx="12395982" cy="8189861"/>
          </a:xfrm>
          <a:prstGeom prst="rect">
            <a:avLst/>
          </a:prstGeom>
        </p:spPr>
      </p:pic>
      <p:pic>
        <p:nvPicPr>
          <p:cNvPr id="3" name="Picture 2">
            <a:extLst>
              <a:ext uri="{FF2B5EF4-FFF2-40B4-BE49-F238E27FC236}">
                <a16:creationId xmlns:a16="http://schemas.microsoft.com/office/drawing/2014/main" id="{BB6BEEE5-76B7-4064-B3D8-5CECEE6C2A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209" y="-141576"/>
            <a:ext cx="14566417" cy="8189861"/>
          </a:xfrm>
          <a:prstGeom prst="rect">
            <a:avLst/>
          </a:prstGeom>
        </p:spPr>
      </p:pic>
    </p:spTree>
    <p:extLst>
      <p:ext uri="{BB962C8B-B14F-4D97-AF65-F5344CB8AC3E}">
        <p14:creationId xmlns:p14="http://schemas.microsoft.com/office/powerpoint/2010/main" val="4099642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24BEEA-01AA-49D8-AAB3-443601D08CB6}"/>
              </a:ext>
            </a:extLst>
          </p:cNvPr>
          <p:cNvSpPr/>
          <p:nvPr/>
        </p:nvSpPr>
        <p:spPr>
          <a:xfrm>
            <a:off x="3664831" y="698777"/>
            <a:ext cx="8391464" cy="477054"/>
          </a:xfrm>
          <a:prstGeom prst="rect">
            <a:avLst/>
          </a:prstGeom>
        </p:spPr>
        <p:txBody>
          <a:bodyPr wrap="square">
            <a:spAutoFit/>
          </a:bodyPr>
          <a:lstStyle/>
          <a:p>
            <a:endParaRPr lang="en-AU" sz="1000" dirty="0">
              <a:latin typeface="ABCSans Light" panose="020B0303040403020204" pitchFamily="34" charset="0"/>
            </a:endParaRPr>
          </a:p>
          <a:p>
            <a:pPr>
              <a:spcBef>
                <a:spcPts val="600"/>
              </a:spcBef>
              <a:spcAft>
                <a:spcPts val="600"/>
              </a:spcAft>
              <a:buClr>
                <a:schemeClr val="accent2"/>
              </a:buClr>
              <a:buSzPct val="150000"/>
            </a:pPr>
            <a:r>
              <a:rPr lang="en-AU" sz="1000" dirty="0">
                <a:latin typeface="ABCSans Light" panose="020B0303040403020204" pitchFamily="34" charset="0"/>
                <a:cs typeface="Times New Roman" panose="02020603050405020304" pitchFamily="18" charset="0"/>
              </a:rPr>
              <a:t>	</a:t>
            </a:r>
          </a:p>
        </p:txBody>
      </p:sp>
      <p:sp>
        <p:nvSpPr>
          <p:cNvPr id="18" name="Rectangle 17">
            <a:extLst>
              <a:ext uri="{FF2B5EF4-FFF2-40B4-BE49-F238E27FC236}">
                <a16:creationId xmlns:a16="http://schemas.microsoft.com/office/drawing/2014/main" id="{B722EFCE-38C4-45B5-9B48-49AF5235F38D}"/>
              </a:ext>
            </a:extLst>
          </p:cNvPr>
          <p:cNvSpPr/>
          <p:nvPr/>
        </p:nvSpPr>
        <p:spPr>
          <a:xfrm>
            <a:off x="0" y="6492875"/>
            <a:ext cx="12192000" cy="365125"/>
          </a:xfrm>
          <a:prstGeom prst="rect">
            <a:avLst/>
          </a:prstGeom>
          <a:solidFill>
            <a:srgbClr val="0067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a:p>
        </p:txBody>
      </p:sp>
      <p:pic>
        <p:nvPicPr>
          <p:cNvPr id="25" name="Picture 24">
            <a:extLst>
              <a:ext uri="{FF2B5EF4-FFF2-40B4-BE49-F238E27FC236}">
                <a16:creationId xmlns:a16="http://schemas.microsoft.com/office/drawing/2014/main" id="{63E21161-678F-4424-ACDC-E862FDE43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39713"/>
            <a:ext cx="506997" cy="253499"/>
          </a:xfrm>
          <a:prstGeom prst="rect">
            <a:avLst/>
          </a:prstGeom>
        </p:spPr>
      </p:pic>
      <p:sp>
        <p:nvSpPr>
          <p:cNvPr id="10" name="Rectangle 9">
            <a:extLst>
              <a:ext uri="{FF2B5EF4-FFF2-40B4-BE49-F238E27FC236}">
                <a16:creationId xmlns:a16="http://schemas.microsoft.com/office/drawing/2014/main" id="{BAD6C0C4-341C-4C4D-BBDB-90C27A8CAE3A}"/>
              </a:ext>
            </a:extLst>
          </p:cNvPr>
          <p:cNvSpPr/>
          <p:nvPr/>
        </p:nvSpPr>
        <p:spPr>
          <a:xfrm>
            <a:off x="336073" y="866555"/>
            <a:ext cx="11304941" cy="5339923"/>
          </a:xfrm>
          <a:prstGeom prst="rect">
            <a:avLst/>
          </a:prstGeom>
        </p:spPr>
        <p:txBody>
          <a:bodyPr wrap="square">
            <a:spAutoFit/>
          </a:bodyPr>
          <a:lstStyle/>
          <a:p>
            <a:endParaRPr lang="en-AU" sz="1200" dirty="0">
              <a:latin typeface="ABCSans Light" panose="020B0303040403020204" pitchFamily="34" charset="0"/>
            </a:endParaRPr>
          </a:p>
          <a:p>
            <a:r>
              <a:rPr lang="en-AU" sz="1200" dirty="0"/>
              <a:t>Begin by providing students with a brief background of the concept of the ends justifying the means. </a:t>
            </a:r>
          </a:p>
          <a:p>
            <a:endParaRPr lang="en-AU" sz="1200" dirty="0"/>
          </a:p>
          <a:p>
            <a:r>
              <a:rPr lang="en-AU" sz="1200" dirty="0"/>
              <a:t>Sergey </a:t>
            </a:r>
            <a:r>
              <a:rPr lang="en-AU" sz="1200" dirty="0" err="1"/>
              <a:t>Nechayev</a:t>
            </a:r>
            <a:r>
              <a:rPr lang="en-AU" sz="1200" dirty="0"/>
              <a:t> was a 19</a:t>
            </a:r>
            <a:r>
              <a:rPr lang="en-AU" sz="1200" baseline="30000" dirty="0"/>
              <a:t>th</a:t>
            </a:r>
            <a:r>
              <a:rPr lang="en-AU" sz="1200" dirty="0"/>
              <a:t> Century Russian revolutionary who coined this term. It essentially means that if a goal is important enough – in his case, liberation – then any method of gaining it is acceptable. This concept is part of a political philosophy called </a:t>
            </a:r>
            <a:r>
              <a:rPr lang="en-AU" sz="1200" b="1" dirty="0"/>
              <a:t>consequentialism</a:t>
            </a:r>
            <a:r>
              <a:rPr lang="en-AU" sz="1200" dirty="0"/>
              <a:t> – the idea that a policy can be judged by its outcome. </a:t>
            </a:r>
          </a:p>
          <a:p>
            <a:r>
              <a:rPr lang="en-AU" sz="1200" dirty="0"/>
              <a:t> </a:t>
            </a:r>
          </a:p>
          <a:p>
            <a:r>
              <a:rPr lang="en-AU" sz="1200" dirty="0"/>
              <a:t>This question is an important moral and ethical question. It poses the question – is it sometimes ok for actions to cause harm along the way if the final result is positive?</a:t>
            </a:r>
          </a:p>
          <a:p>
            <a:r>
              <a:rPr lang="en-AU" sz="1200" dirty="0"/>
              <a:t>Next, students will be asked to analyse several different scenarios to discuss and ultimately decide if the ends in each one justifies the means. </a:t>
            </a:r>
          </a:p>
          <a:p>
            <a:endParaRPr lang="en-AU" sz="1200" dirty="0"/>
          </a:p>
          <a:p>
            <a:r>
              <a:rPr lang="en-AU" sz="1200" dirty="0"/>
              <a:t>For each scenario, students should ask the following questions:</a:t>
            </a:r>
          </a:p>
          <a:p>
            <a:endParaRPr lang="en-AU" sz="1200" dirty="0"/>
          </a:p>
          <a:p>
            <a:pPr marL="171450" lvl="0" indent="-171450">
              <a:buFont typeface="Arial" panose="020B0604020202020204" pitchFamily="34" charset="0"/>
              <a:buChar char="•"/>
            </a:pPr>
            <a:r>
              <a:rPr lang="en-AU" sz="1200" dirty="0"/>
              <a:t>What is the harm caused? Does it cause pain and suffering to individuals?</a:t>
            </a:r>
          </a:p>
          <a:p>
            <a:pPr marL="171450" lvl="0" indent="-171450">
              <a:buFont typeface="Arial" panose="020B0604020202020204" pitchFamily="34" charset="0"/>
              <a:buChar char="•"/>
            </a:pPr>
            <a:r>
              <a:rPr lang="en-AU" sz="1200" dirty="0"/>
              <a:t>It the expected outcome achieved?</a:t>
            </a:r>
          </a:p>
          <a:p>
            <a:pPr marL="171450" lvl="0" indent="-171450">
              <a:buFont typeface="Arial" panose="020B0604020202020204" pitchFamily="34" charset="0"/>
              <a:buChar char="•"/>
            </a:pPr>
            <a:r>
              <a:rPr lang="en-AU" sz="1200" dirty="0"/>
              <a:t>Is the positive outcome worth more than the negative means? Who decides that?</a:t>
            </a:r>
          </a:p>
          <a:p>
            <a:r>
              <a:rPr lang="en-AU" sz="1200" dirty="0"/>
              <a:t> </a:t>
            </a:r>
          </a:p>
          <a:p>
            <a:pPr marL="171450" lvl="0" indent="-171450">
              <a:buFont typeface="Arial" panose="020B0604020202020204" pitchFamily="34" charset="0"/>
              <a:buChar char="•"/>
            </a:pPr>
            <a:r>
              <a:rPr lang="en-AU" sz="1200" dirty="0"/>
              <a:t>Three players from a struggling regional football team secretly take steroids to improve their performance. All three players make the first grade team and go on to win the Grand Final. The victory is a great economic boost for the region they are from and the town is overjoyed.</a:t>
            </a:r>
          </a:p>
          <a:p>
            <a:pPr marL="171450" lvl="0" indent="-171450">
              <a:buFont typeface="Arial" panose="020B0604020202020204" pitchFamily="34" charset="0"/>
              <a:buChar char="•"/>
            </a:pPr>
            <a:r>
              <a:rPr lang="en-AU" sz="1200" dirty="0"/>
              <a:t>A man is rushed to hospital with a snake bite. The venom has travelled from the bite in his finger almost to his elbow, and will reach his heart if it is not treated - meaning certain death. The doctor decides to amputate his arm immediately. The man survives.</a:t>
            </a:r>
          </a:p>
          <a:p>
            <a:pPr marL="171450" lvl="0" indent="-171450">
              <a:buFont typeface="Arial" panose="020B0604020202020204" pitchFamily="34" charset="0"/>
              <a:buChar char="•"/>
            </a:pPr>
            <a:r>
              <a:rPr lang="en-AU" sz="1200" dirty="0"/>
              <a:t>The computer lab at </a:t>
            </a:r>
            <a:r>
              <a:rPr lang="en-AU" sz="1200" dirty="0" err="1"/>
              <a:t>Sunnyville</a:t>
            </a:r>
            <a:r>
              <a:rPr lang="en-AU" sz="1200" dirty="0"/>
              <a:t> High School is vandalised overnight. The cost of the damage comes to over $100,000. The principal has firm evidence that it was two students from a year 7 class, but he doesn’t know which ones were responsible. Since no one is talking, he puts the entire class on lunch time detentions for the rest of the year. One week later, feeling the pressure, two students admit to the crime.</a:t>
            </a:r>
          </a:p>
          <a:p>
            <a:pPr marL="171450" lvl="0" indent="-171450">
              <a:buFont typeface="Arial" panose="020B0604020202020204" pitchFamily="34" charset="0"/>
              <a:buChar char="•"/>
            </a:pPr>
            <a:r>
              <a:rPr lang="en-AU" sz="1200" dirty="0"/>
              <a:t>Your grandmother buys you a hideous jumper for Christmas. She calls you later and asks if you like it. You lie to save her feelings. Grandma is pleased. </a:t>
            </a:r>
          </a:p>
          <a:p>
            <a:pPr lvl="0"/>
            <a:endParaRPr lang="en-AU" sz="1200" dirty="0"/>
          </a:p>
          <a:p>
            <a:r>
              <a:rPr lang="en-AU" sz="1200" dirty="0"/>
              <a:t>Work through each scenario individually, paired / grouped or as a whole class. Discuss each one as a group. </a:t>
            </a:r>
          </a:p>
          <a:p>
            <a:pPr lvl="0"/>
            <a:endParaRPr lang="en-AU" sz="1200" dirty="0">
              <a:latin typeface="ABCSans Light" panose="020B0303040403020204" pitchFamily="34" charset="0"/>
            </a:endParaRPr>
          </a:p>
          <a:p>
            <a:endParaRPr lang="en-AU" sz="1200" dirty="0">
              <a:latin typeface="ABCSans Light" panose="020B0303040403020204" pitchFamily="34" charset="0"/>
            </a:endParaRPr>
          </a:p>
          <a:p>
            <a:pPr>
              <a:spcBef>
                <a:spcPts val="600"/>
              </a:spcBef>
              <a:spcAft>
                <a:spcPts val="600"/>
              </a:spcAft>
              <a:buClr>
                <a:schemeClr val="accent2"/>
              </a:buClr>
              <a:buSzPct val="150000"/>
            </a:pPr>
            <a:r>
              <a:rPr lang="en-AU" sz="1200" dirty="0">
                <a:latin typeface="ABCSans Light" panose="020B0303040403020204" pitchFamily="34" charset="0"/>
                <a:cs typeface="Times New Roman" panose="02020603050405020304" pitchFamily="18" charset="0"/>
              </a:rPr>
              <a:t>	</a:t>
            </a:r>
          </a:p>
        </p:txBody>
      </p:sp>
      <p:sp>
        <p:nvSpPr>
          <p:cNvPr id="3" name="TextBox 2">
            <a:extLst>
              <a:ext uri="{FF2B5EF4-FFF2-40B4-BE49-F238E27FC236}">
                <a16:creationId xmlns:a16="http://schemas.microsoft.com/office/drawing/2014/main" id="{BFAAF22B-CE33-4CA2-803B-E11F949D36AF}"/>
              </a:ext>
            </a:extLst>
          </p:cNvPr>
          <p:cNvSpPr txBox="1"/>
          <p:nvPr/>
        </p:nvSpPr>
        <p:spPr>
          <a:xfrm>
            <a:off x="336074" y="428817"/>
            <a:ext cx="5212080" cy="369332"/>
          </a:xfrm>
          <a:prstGeom prst="rect">
            <a:avLst/>
          </a:prstGeom>
          <a:noFill/>
        </p:spPr>
        <p:txBody>
          <a:bodyPr wrap="square" rtlCol="0">
            <a:spAutoFit/>
          </a:bodyPr>
          <a:lstStyle/>
          <a:p>
            <a:r>
              <a:rPr lang="en-AU" b="1" dirty="0">
                <a:solidFill>
                  <a:srgbClr val="006786"/>
                </a:solidFill>
                <a:latin typeface="ABCSans Black" panose="020B0903040403020204" pitchFamily="34" charset="0"/>
              </a:rPr>
              <a:t>Do the ends justify the means?</a:t>
            </a:r>
          </a:p>
        </p:txBody>
      </p:sp>
      <p:sp>
        <p:nvSpPr>
          <p:cNvPr id="21" name="Slide Number Placeholder 1">
            <a:extLst>
              <a:ext uri="{FF2B5EF4-FFF2-40B4-BE49-F238E27FC236}">
                <a16:creationId xmlns:a16="http://schemas.microsoft.com/office/drawing/2014/main" id="{C4C69A3D-5E77-4D37-97F1-FBA65CE0D489}"/>
              </a:ext>
            </a:extLst>
          </p:cNvPr>
          <p:cNvSpPr txBox="1">
            <a:spLocks/>
          </p:cNvSpPr>
          <p:nvPr/>
        </p:nvSpPr>
        <p:spPr>
          <a:xfrm>
            <a:off x="9876771" y="648390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b="1" dirty="0">
                <a:solidFill>
                  <a:schemeClr val="bg1"/>
                </a:solidFill>
                <a:latin typeface="ABCSans Bold" panose="020B0803040403020204" pitchFamily="34" charset="0"/>
              </a:rPr>
              <a:t>14</a:t>
            </a:r>
          </a:p>
        </p:txBody>
      </p:sp>
      <p:pic>
        <p:nvPicPr>
          <p:cNvPr id="5" name="Graphic 4" descr="Raised hand">
            <a:extLst>
              <a:ext uri="{FF2B5EF4-FFF2-40B4-BE49-F238E27FC236}">
                <a16:creationId xmlns:a16="http://schemas.microsoft.com/office/drawing/2014/main" id="{EB495167-0191-4DDB-BDB0-80F64AFDED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22724" y="1244237"/>
            <a:ext cx="5202382" cy="5202382"/>
          </a:xfrm>
          <a:prstGeom prst="rect">
            <a:avLst/>
          </a:prstGeom>
        </p:spPr>
      </p:pic>
    </p:spTree>
    <p:extLst>
      <p:ext uri="{BB962C8B-B14F-4D97-AF65-F5344CB8AC3E}">
        <p14:creationId xmlns:p14="http://schemas.microsoft.com/office/powerpoint/2010/main" val="2648494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2784CA-7ABD-46AE-BB0E-7B67F4A5CE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881" y="-387165"/>
            <a:ext cx="13397499" cy="7992393"/>
          </a:xfrm>
          <a:prstGeom prst="rect">
            <a:avLst/>
          </a:prstGeom>
          <a:solidFill>
            <a:srgbClr val="EE7F3A"/>
          </a:solidFill>
        </p:spPr>
      </p:pic>
    </p:spTree>
    <p:extLst>
      <p:ext uri="{BB962C8B-B14F-4D97-AF65-F5344CB8AC3E}">
        <p14:creationId xmlns:p14="http://schemas.microsoft.com/office/powerpoint/2010/main" val="3466167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24BEEA-01AA-49D8-AAB3-443601D08CB6}"/>
              </a:ext>
            </a:extLst>
          </p:cNvPr>
          <p:cNvSpPr/>
          <p:nvPr/>
        </p:nvSpPr>
        <p:spPr>
          <a:xfrm>
            <a:off x="3664831" y="698777"/>
            <a:ext cx="8391464" cy="477054"/>
          </a:xfrm>
          <a:prstGeom prst="rect">
            <a:avLst/>
          </a:prstGeom>
        </p:spPr>
        <p:txBody>
          <a:bodyPr wrap="square">
            <a:spAutoFit/>
          </a:bodyPr>
          <a:lstStyle/>
          <a:p>
            <a:endParaRPr lang="en-AU" sz="1000" dirty="0">
              <a:latin typeface="ABCSans Light" panose="020B0303040403020204" pitchFamily="34" charset="0"/>
            </a:endParaRPr>
          </a:p>
          <a:p>
            <a:pPr>
              <a:spcBef>
                <a:spcPts val="600"/>
              </a:spcBef>
              <a:spcAft>
                <a:spcPts val="600"/>
              </a:spcAft>
              <a:buClr>
                <a:schemeClr val="accent2"/>
              </a:buClr>
              <a:buSzPct val="150000"/>
            </a:pPr>
            <a:r>
              <a:rPr lang="en-AU" sz="1000" dirty="0">
                <a:latin typeface="ABCSans Light" panose="020B0303040403020204" pitchFamily="34" charset="0"/>
                <a:cs typeface="Times New Roman" panose="02020603050405020304" pitchFamily="18" charset="0"/>
              </a:rPr>
              <a:t>	</a:t>
            </a:r>
          </a:p>
        </p:txBody>
      </p:sp>
      <p:sp>
        <p:nvSpPr>
          <p:cNvPr id="18" name="Rectangle 17">
            <a:extLst>
              <a:ext uri="{FF2B5EF4-FFF2-40B4-BE49-F238E27FC236}">
                <a16:creationId xmlns:a16="http://schemas.microsoft.com/office/drawing/2014/main" id="{B722EFCE-38C4-45B5-9B48-49AF5235F38D}"/>
              </a:ext>
            </a:extLst>
          </p:cNvPr>
          <p:cNvSpPr/>
          <p:nvPr/>
        </p:nvSpPr>
        <p:spPr>
          <a:xfrm>
            <a:off x="0" y="6492875"/>
            <a:ext cx="12192000" cy="365125"/>
          </a:xfrm>
          <a:prstGeom prst="rect">
            <a:avLst/>
          </a:prstGeom>
          <a:solidFill>
            <a:srgbClr val="EE7F3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10" name="Rectangle 9">
            <a:extLst>
              <a:ext uri="{FF2B5EF4-FFF2-40B4-BE49-F238E27FC236}">
                <a16:creationId xmlns:a16="http://schemas.microsoft.com/office/drawing/2014/main" id="{BAD6C0C4-341C-4C4D-BBDB-90C27A8CAE3A}"/>
              </a:ext>
            </a:extLst>
          </p:cNvPr>
          <p:cNvSpPr/>
          <p:nvPr/>
        </p:nvSpPr>
        <p:spPr>
          <a:xfrm>
            <a:off x="390893" y="689117"/>
            <a:ext cx="11011609" cy="5816977"/>
          </a:xfrm>
          <a:prstGeom prst="rect">
            <a:avLst/>
          </a:prstGeom>
        </p:spPr>
        <p:txBody>
          <a:bodyPr wrap="square">
            <a:spAutoFit/>
          </a:bodyPr>
          <a:lstStyle/>
          <a:p>
            <a:r>
              <a:rPr lang="en-AU" sz="1200" dirty="0"/>
              <a:t>Begin by asking students to each answer the following questions about mobile phones by jotting down their answers in their books:</a:t>
            </a:r>
          </a:p>
          <a:p>
            <a:endParaRPr lang="en-AU" sz="1200" dirty="0"/>
          </a:p>
          <a:p>
            <a:pPr lvl="0"/>
            <a:r>
              <a:rPr lang="en-AU" sz="1200" dirty="0"/>
              <a:t>Do you have your own smartphone? What’s good about it? And if you don’t have a smart phone, would you like one and why?</a:t>
            </a:r>
          </a:p>
          <a:p>
            <a:r>
              <a:rPr lang="en-AU" sz="1200" dirty="0"/>
              <a:t> </a:t>
            </a:r>
          </a:p>
          <a:p>
            <a:pPr lvl="0"/>
            <a:r>
              <a:rPr lang="en-AU" sz="1200" dirty="0"/>
              <a:t>Which app or other features do you use the most, or would you use the most if you had a smartphone?</a:t>
            </a:r>
          </a:p>
          <a:p>
            <a:r>
              <a:rPr lang="en-AU" sz="1200" dirty="0"/>
              <a:t> </a:t>
            </a:r>
          </a:p>
          <a:p>
            <a:r>
              <a:rPr lang="en-AU" sz="1200" dirty="0"/>
              <a:t>Here, you can split into groups and take three related questions each and then return to whole class to report your thoughts. We are working towards developing a charter for good and fun and healthy phone usage!</a:t>
            </a:r>
          </a:p>
          <a:p>
            <a:r>
              <a:rPr lang="en-AU" sz="1200" dirty="0"/>
              <a:t> </a:t>
            </a:r>
          </a:p>
          <a:p>
            <a:pPr marL="171450" lvl="0" indent="-171450">
              <a:buFont typeface="Arial" panose="020B0604020202020204" pitchFamily="34" charset="0"/>
              <a:buChar char="•"/>
            </a:pPr>
            <a:r>
              <a:rPr lang="en-AU" sz="1200" dirty="0"/>
              <a:t>Are there rules in your family about when and how to use a smart phone? Why are the rules there? Are they useful?  </a:t>
            </a:r>
          </a:p>
          <a:p>
            <a:pPr marL="171450" lvl="0" indent="-171450">
              <a:buFont typeface="Arial" panose="020B0604020202020204" pitchFamily="34" charset="0"/>
              <a:buChar char="•"/>
            </a:pPr>
            <a:r>
              <a:rPr lang="en-AU" sz="1200" dirty="0"/>
              <a:t>What can smart phones add or take away from your friendships? </a:t>
            </a:r>
          </a:p>
          <a:p>
            <a:pPr marL="171450" lvl="0" indent="-171450">
              <a:buFont typeface="Arial" panose="020B0604020202020204" pitchFamily="34" charset="0"/>
              <a:buChar char="•"/>
            </a:pPr>
            <a:r>
              <a:rPr lang="en-AU" sz="1200" dirty="0"/>
              <a:t>How do you know if you or someone else is spending too much time on their phone? </a:t>
            </a:r>
          </a:p>
          <a:p>
            <a:pPr marL="171450" lvl="0" indent="-171450">
              <a:buFont typeface="Arial" panose="020B0604020202020204" pitchFamily="34" charset="0"/>
              <a:buChar char="•"/>
            </a:pPr>
            <a:r>
              <a:rPr lang="en-AU" sz="1200" dirty="0"/>
              <a:t>Do you think there are times and places when it’s not appropriate or good to use your/a smart phone? List and discuss why and why not. (school, home, other places)</a:t>
            </a:r>
          </a:p>
          <a:p>
            <a:pPr marL="171450" lvl="0" indent="-171450">
              <a:buFont typeface="Arial" panose="020B0604020202020204" pitchFamily="34" charset="0"/>
              <a:buChar char="•"/>
            </a:pPr>
            <a:r>
              <a:rPr lang="en-AU" sz="1200" dirty="0"/>
              <a:t>Have you found your phone interrupting you or distracting you from people and the world around you? </a:t>
            </a:r>
          </a:p>
          <a:p>
            <a:pPr marL="171450" lvl="0" indent="-171450">
              <a:buFont typeface="Arial" panose="020B0604020202020204" pitchFamily="34" charset="0"/>
              <a:buChar char="•"/>
            </a:pPr>
            <a:r>
              <a:rPr lang="en-AU" sz="1200" dirty="0"/>
              <a:t>If games and apps are designed to make you want to keep looking and using and checking them, what can you do to get your control over your phone back? (if you don’t have a phone consider gaming) </a:t>
            </a:r>
          </a:p>
          <a:p>
            <a:pPr lvl="0"/>
            <a:endParaRPr lang="en-AU" sz="1200" dirty="0"/>
          </a:p>
          <a:p>
            <a:r>
              <a:rPr lang="en-AU" sz="1200" dirty="0"/>
              <a:t>Their answers to these questions will guide the following activities. </a:t>
            </a:r>
          </a:p>
          <a:p>
            <a:endParaRPr lang="en-AU" sz="1200" dirty="0"/>
          </a:p>
          <a:p>
            <a:r>
              <a:rPr lang="en-AU" sz="1200" dirty="0"/>
              <a:t>Next, students will work to come up with the ‘ten commandments’ of smartphone usage. These should take into consideration things like privacy and safety, but also general courtesy and manners. </a:t>
            </a:r>
          </a:p>
          <a:p>
            <a:endParaRPr lang="en-AU" sz="1200" dirty="0"/>
          </a:p>
          <a:p>
            <a:r>
              <a:rPr lang="en-AU" sz="1200" dirty="0"/>
              <a:t>First, briefly explain the Ten Commandments and their original  purpose.</a:t>
            </a:r>
          </a:p>
          <a:p>
            <a:endParaRPr lang="en-AU" sz="1200" dirty="0"/>
          </a:p>
          <a:p>
            <a:r>
              <a:rPr lang="en-AU" sz="1200" dirty="0"/>
              <a:t>In groups, have students brainstorm their ‘commandments’ and design a poster for the display in the classroom. </a:t>
            </a:r>
          </a:p>
          <a:p>
            <a:endParaRPr lang="en-AU" sz="1200" dirty="0"/>
          </a:p>
          <a:p>
            <a:r>
              <a:rPr lang="en-AU" sz="1200" dirty="0"/>
              <a:t>Some examples:</a:t>
            </a:r>
          </a:p>
          <a:p>
            <a:endParaRPr lang="en-AU" sz="1200" dirty="0"/>
          </a:p>
          <a:p>
            <a:r>
              <a:rPr lang="en-AU" sz="1200" dirty="0"/>
              <a:t>‘thou shalt turn off notifications at certain times and places’</a:t>
            </a:r>
          </a:p>
          <a:p>
            <a:r>
              <a:rPr lang="en-AU" sz="1200" dirty="0"/>
              <a:t>‘thou shalt not look at your phone when your friend is talking to you’ </a:t>
            </a:r>
          </a:p>
          <a:p>
            <a:endParaRPr lang="en-AU" sz="1200" dirty="0"/>
          </a:p>
        </p:txBody>
      </p:sp>
      <p:sp>
        <p:nvSpPr>
          <p:cNvPr id="3" name="TextBox 2">
            <a:extLst>
              <a:ext uri="{FF2B5EF4-FFF2-40B4-BE49-F238E27FC236}">
                <a16:creationId xmlns:a16="http://schemas.microsoft.com/office/drawing/2014/main" id="{BFAAF22B-CE33-4CA2-803B-E11F949D36AF}"/>
              </a:ext>
            </a:extLst>
          </p:cNvPr>
          <p:cNvSpPr txBox="1"/>
          <p:nvPr/>
        </p:nvSpPr>
        <p:spPr>
          <a:xfrm>
            <a:off x="390893" y="260876"/>
            <a:ext cx="5212080" cy="400110"/>
          </a:xfrm>
          <a:prstGeom prst="rect">
            <a:avLst/>
          </a:prstGeom>
          <a:noFill/>
        </p:spPr>
        <p:txBody>
          <a:bodyPr wrap="square" rtlCol="0">
            <a:spAutoFit/>
          </a:bodyPr>
          <a:lstStyle/>
          <a:p>
            <a:r>
              <a:rPr lang="en-AU" sz="2000" b="1" dirty="0">
                <a:solidFill>
                  <a:srgbClr val="0068BF"/>
                </a:solidFill>
                <a:latin typeface="ABCSans Black" panose="020B0903040403020204" pitchFamily="34" charset="0"/>
              </a:rPr>
              <a:t>The ethics of smartphones</a:t>
            </a:r>
          </a:p>
        </p:txBody>
      </p:sp>
      <p:sp>
        <p:nvSpPr>
          <p:cNvPr id="13" name="Slide Number Placeholder 1">
            <a:extLst>
              <a:ext uri="{FF2B5EF4-FFF2-40B4-BE49-F238E27FC236}">
                <a16:creationId xmlns:a16="http://schemas.microsoft.com/office/drawing/2014/main" id="{26085863-BEAA-44E3-8ECF-4AF238F734BA}"/>
              </a:ext>
            </a:extLst>
          </p:cNvPr>
          <p:cNvSpPr txBox="1">
            <a:spLocks/>
          </p:cNvSpPr>
          <p:nvPr/>
        </p:nvSpPr>
        <p:spPr>
          <a:xfrm>
            <a:off x="9876771" y="648390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b="1" dirty="0">
                <a:solidFill>
                  <a:schemeClr val="bg1"/>
                </a:solidFill>
                <a:latin typeface="ABCSans Bold" panose="020B0803040403020204" pitchFamily="34" charset="0"/>
              </a:rPr>
              <a:t>16</a:t>
            </a:r>
          </a:p>
        </p:txBody>
      </p:sp>
      <p:sp>
        <p:nvSpPr>
          <p:cNvPr id="12" name="TextBox 11">
            <a:extLst>
              <a:ext uri="{FF2B5EF4-FFF2-40B4-BE49-F238E27FC236}">
                <a16:creationId xmlns:a16="http://schemas.microsoft.com/office/drawing/2014/main" id="{10825E78-FB29-4E05-A4F2-B531ABF9C8AE}"/>
              </a:ext>
            </a:extLst>
          </p:cNvPr>
          <p:cNvSpPr txBox="1"/>
          <p:nvPr/>
        </p:nvSpPr>
        <p:spPr>
          <a:xfrm>
            <a:off x="6979920" y="704353"/>
            <a:ext cx="5212080" cy="400110"/>
          </a:xfrm>
          <a:prstGeom prst="rect">
            <a:avLst/>
          </a:prstGeom>
          <a:noFill/>
        </p:spPr>
        <p:txBody>
          <a:bodyPr wrap="square" rtlCol="0">
            <a:spAutoFit/>
          </a:bodyPr>
          <a:lstStyle/>
          <a:p>
            <a:endParaRPr lang="en-AU" sz="2000" dirty="0">
              <a:solidFill>
                <a:srgbClr val="667C6F"/>
              </a:solidFill>
              <a:latin typeface="ABCSans Black" panose="020B0903040403020204" pitchFamily="34" charset="0"/>
            </a:endParaRPr>
          </a:p>
        </p:txBody>
      </p:sp>
      <p:pic>
        <p:nvPicPr>
          <p:cNvPr id="14" name="Picture 13">
            <a:extLst>
              <a:ext uri="{FF2B5EF4-FFF2-40B4-BE49-F238E27FC236}">
                <a16:creationId xmlns:a16="http://schemas.microsoft.com/office/drawing/2014/main" id="{451FC94E-54A4-4120-975C-59DEC02B2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7" y="6539713"/>
            <a:ext cx="506997" cy="253499"/>
          </a:xfrm>
          <a:prstGeom prst="rect">
            <a:avLst/>
          </a:prstGeom>
        </p:spPr>
      </p:pic>
      <p:pic>
        <p:nvPicPr>
          <p:cNvPr id="5" name="Graphic 4" descr="Smart Phone">
            <a:extLst>
              <a:ext uri="{FF2B5EF4-FFF2-40B4-BE49-F238E27FC236}">
                <a16:creationId xmlns:a16="http://schemas.microsoft.com/office/drawing/2014/main" id="{8B05B609-D58E-478D-AE07-00136E0583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522" y="1904066"/>
            <a:ext cx="4439478" cy="4439478"/>
          </a:xfrm>
          <a:prstGeom prst="rect">
            <a:avLst/>
          </a:prstGeom>
        </p:spPr>
      </p:pic>
    </p:spTree>
    <p:extLst>
      <p:ext uri="{BB962C8B-B14F-4D97-AF65-F5344CB8AC3E}">
        <p14:creationId xmlns:p14="http://schemas.microsoft.com/office/powerpoint/2010/main" val="989552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CC2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82FAA2-CD3F-4BD5-9F4F-B8F8B6FB7A1A}"/>
              </a:ext>
            </a:extLst>
          </p:cNvPr>
          <p:cNvPicPr>
            <a:picLocks noChangeAspect="1"/>
          </p:cNvPicPr>
          <p:nvPr/>
        </p:nvPicPr>
        <p:blipFill rotWithShape="1">
          <a:blip r:embed="rId2">
            <a:extLst>
              <a:ext uri="{28A0092B-C50C-407E-A947-70E740481C1C}">
                <a14:useLocalDpi xmlns:a14="http://schemas.microsoft.com/office/drawing/2010/main" val="0"/>
              </a:ext>
            </a:extLst>
          </a:blip>
          <a:srcRect r="11473"/>
          <a:stretch/>
        </p:blipFill>
        <p:spPr>
          <a:xfrm>
            <a:off x="4343045" y="1869749"/>
            <a:ext cx="7848956" cy="4970630"/>
          </a:xfrm>
          <a:prstGeom prst="rect">
            <a:avLst/>
          </a:prstGeom>
        </p:spPr>
      </p:pic>
      <p:sp>
        <p:nvSpPr>
          <p:cNvPr id="10" name="Rectangle 9">
            <a:extLst>
              <a:ext uri="{FF2B5EF4-FFF2-40B4-BE49-F238E27FC236}">
                <a16:creationId xmlns:a16="http://schemas.microsoft.com/office/drawing/2014/main" id="{A9462ACC-80CB-4EA2-A953-78086723CDAC}"/>
              </a:ext>
            </a:extLst>
          </p:cNvPr>
          <p:cNvSpPr/>
          <p:nvPr/>
        </p:nvSpPr>
        <p:spPr>
          <a:xfrm>
            <a:off x="5203596" y="782426"/>
            <a:ext cx="6788358" cy="2585323"/>
          </a:xfrm>
          <a:prstGeom prst="rect">
            <a:avLst/>
          </a:prstGeom>
          <a:effectLst>
            <a:innerShdw blurRad="63500" dist="50800" dir="13500000">
              <a:prstClr val="black"/>
            </a:innerShdw>
          </a:effectLst>
        </p:spPr>
        <p:txBody>
          <a:bodyPr wrap="square">
            <a:spAutoFit/>
          </a:bodyPr>
          <a:lstStyle/>
          <a:p>
            <a:r>
              <a:rPr lang="en-AU" dirty="0">
                <a:solidFill>
                  <a:schemeClr val="bg1"/>
                </a:solidFill>
                <a:effectLst>
                  <a:outerShdw blurRad="38100" dist="38100" dir="2700000" algn="tl">
                    <a:srgbClr val="000000">
                      <a:alpha val="43137"/>
                    </a:srgbClr>
                  </a:outerShdw>
                </a:effectLst>
                <a:latin typeface="ABCSans Bold" panose="020B0803040403020204" pitchFamily="34" charset="0"/>
              </a:rPr>
              <a:t>Short &amp; Curly is a fast-paced, fun-filled ethics podcast for kids and their parents or teachers, with questions and ideas to really get you thinking. It asks curly questions about animals, technology, school, pop culture and the future.</a:t>
            </a:r>
          </a:p>
          <a:p>
            <a:endParaRPr lang="en-AU" dirty="0">
              <a:solidFill>
                <a:schemeClr val="bg1"/>
              </a:solidFill>
              <a:effectLst>
                <a:outerShdw blurRad="38100" dist="38100" dir="2700000" algn="tl">
                  <a:srgbClr val="000000">
                    <a:alpha val="43137"/>
                  </a:srgbClr>
                </a:outerShdw>
              </a:effectLst>
              <a:latin typeface="ABCSans Bold" panose="020B0803040403020204" pitchFamily="34" charset="0"/>
            </a:endParaRPr>
          </a:p>
          <a:p>
            <a:r>
              <a:rPr lang="en-AU" dirty="0">
                <a:solidFill>
                  <a:schemeClr val="bg1"/>
                </a:solidFill>
                <a:effectLst>
                  <a:outerShdw blurRad="38100" dist="38100" dir="2700000" algn="tl">
                    <a:srgbClr val="000000">
                      <a:alpha val="43137"/>
                    </a:srgbClr>
                  </a:outerShdw>
                </a:effectLst>
                <a:latin typeface="ABCSans Bold" panose="020B0803040403020204" pitchFamily="34" charset="0"/>
              </a:rPr>
              <a:t>The activities in this pack are designed to be used alongside listening to the podcast, in the classroom, but can easily be adapted for use at home. </a:t>
            </a:r>
          </a:p>
          <a:p>
            <a:endParaRPr lang="en-AU" dirty="0">
              <a:solidFill>
                <a:schemeClr val="bg1"/>
              </a:solidFill>
              <a:effectLst>
                <a:outerShdw blurRad="38100" dist="38100" dir="2700000" algn="tl">
                  <a:srgbClr val="000000">
                    <a:alpha val="43137"/>
                  </a:srgbClr>
                </a:outerShdw>
              </a:effectLst>
              <a:latin typeface="ABCSans Bold" panose="020B0803040403020204" pitchFamily="34" charset="0"/>
            </a:endParaRPr>
          </a:p>
        </p:txBody>
      </p:sp>
      <p:pic>
        <p:nvPicPr>
          <p:cNvPr id="12" name="Picture 11">
            <a:extLst>
              <a:ext uri="{FF2B5EF4-FFF2-40B4-BE49-F238E27FC236}">
                <a16:creationId xmlns:a16="http://schemas.microsoft.com/office/drawing/2014/main" id="{A614E7A9-1E85-4556-AB07-1437C0094B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4646" y="6095613"/>
            <a:ext cx="1127308" cy="563655"/>
          </a:xfrm>
          <a:prstGeom prst="rect">
            <a:avLst/>
          </a:prstGeom>
        </p:spPr>
      </p:pic>
      <p:graphicFrame>
        <p:nvGraphicFramePr>
          <p:cNvPr id="11" name="Table 10">
            <a:extLst>
              <a:ext uri="{FF2B5EF4-FFF2-40B4-BE49-F238E27FC236}">
                <a16:creationId xmlns:a16="http://schemas.microsoft.com/office/drawing/2014/main" id="{A679EA57-9131-42F5-A633-DD0B47DADF8C}"/>
              </a:ext>
            </a:extLst>
          </p:cNvPr>
          <p:cNvGraphicFramePr>
            <a:graphicFrameLocks noGrp="1"/>
          </p:cNvGraphicFramePr>
          <p:nvPr>
            <p:extLst>
              <p:ext uri="{D42A27DB-BD31-4B8C-83A1-F6EECF244321}">
                <p14:modId xmlns:p14="http://schemas.microsoft.com/office/powerpoint/2010/main" val="1500514529"/>
              </p:ext>
            </p:extLst>
          </p:nvPr>
        </p:nvGraphicFramePr>
        <p:xfrm>
          <a:off x="268821" y="782426"/>
          <a:ext cx="5440680" cy="6533812"/>
        </p:xfrm>
        <a:graphic>
          <a:graphicData uri="http://schemas.openxmlformats.org/drawingml/2006/table">
            <a:tbl>
              <a:tblPr firstRow="1" bandRow="1">
                <a:effectLst>
                  <a:outerShdw dist="50800" dir="3000000" algn="ctr" rotWithShape="0">
                    <a:schemeClr val="tx1"/>
                  </a:outerShdw>
                </a:effectLst>
                <a:tableStyleId>{0505E3EF-67EA-436B-97B2-0124C06EBD24}</a:tableStyleId>
              </a:tblPr>
              <a:tblGrid>
                <a:gridCol w="3633648">
                  <a:extLst>
                    <a:ext uri="{9D8B030D-6E8A-4147-A177-3AD203B41FA5}">
                      <a16:colId xmlns:a16="http://schemas.microsoft.com/office/drawing/2014/main" val="4290269942"/>
                    </a:ext>
                  </a:extLst>
                </a:gridCol>
                <a:gridCol w="1807032">
                  <a:extLst>
                    <a:ext uri="{9D8B030D-6E8A-4147-A177-3AD203B41FA5}">
                      <a16:colId xmlns:a16="http://schemas.microsoft.com/office/drawing/2014/main" val="1396251083"/>
                    </a:ext>
                  </a:extLst>
                </a:gridCol>
              </a:tblGrid>
              <a:tr h="446348">
                <a:tc>
                  <a:txBody>
                    <a:bodyPr/>
                    <a:lstStyle/>
                    <a:p>
                      <a:r>
                        <a:rPr lang="en-AU" sz="1800" b="0" kern="1200" dirty="0">
                          <a:solidFill>
                            <a:schemeClr val="bg1"/>
                          </a:solidFill>
                          <a:effectLst>
                            <a:outerShdw blurRad="38100" dist="38100" dir="2700000" algn="tl">
                              <a:srgbClr val="000000">
                                <a:alpha val="43137"/>
                              </a:srgbClr>
                            </a:outerShdw>
                          </a:effectLst>
                          <a:latin typeface="ABCSans Bold" panose="020B0803040403020204" pitchFamily="34" charset="0"/>
                          <a:ea typeface="+mn-ea"/>
                          <a:cs typeface="+mn-cs"/>
                        </a:rPr>
                        <a:t>Why is your room so messy?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AU" sz="1800" b="1" dirty="0">
                          <a:solidFill>
                            <a:schemeClr val="bg1"/>
                          </a:solidFill>
                          <a:effectLst>
                            <a:outerShdw blurRad="38100" dist="38100" dir="2700000" algn="tl">
                              <a:srgbClr val="000000">
                                <a:alpha val="43137"/>
                              </a:srgbClr>
                            </a:outerShdw>
                          </a:effectLst>
                          <a:latin typeface="ABCSans Black" panose="020B0903040403020204" pitchFamily="34" charset="0"/>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9095248"/>
                  </a:ext>
                </a:extLst>
              </a:tr>
              <a:tr h="446348">
                <a:tc>
                  <a:txBody>
                    <a:bodyPr/>
                    <a:lstStyle/>
                    <a:p>
                      <a:r>
                        <a:rPr lang="en-AU" sz="1800" b="0" kern="1200" dirty="0">
                          <a:solidFill>
                            <a:schemeClr val="bg1"/>
                          </a:solidFill>
                          <a:effectLst>
                            <a:outerShdw blurRad="38100" dist="38100" dir="2700000" algn="tl">
                              <a:srgbClr val="000000">
                                <a:alpha val="43137"/>
                              </a:srgbClr>
                            </a:outerShdw>
                          </a:effectLst>
                          <a:latin typeface="ABCSans Bold" panose="020B0803040403020204" pitchFamily="34" charset="0"/>
                          <a:ea typeface="+mn-ea"/>
                          <a:cs typeface="+mn-cs"/>
                        </a:rPr>
                        <a:t>Bringing back extinct animals – what could go wrong?</a:t>
                      </a:r>
                      <a:endParaRPr lang="en-AU" sz="1800" dirty="0">
                        <a:solidFill>
                          <a:schemeClr val="bg1"/>
                        </a:solidFill>
                        <a:effectLst>
                          <a:outerShdw blurRad="38100" dist="38100" dir="2700000" algn="tl">
                            <a:srgbClr val="000000">
                              <a:alpha val="43137"/>
                            </a:srgbClr>
                          </a:outerShdw>
                        </a:effectLst>
                        <a:latin typeface="ABCSans Bold" panose="020B0803040403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AU" sz="1800" b="1" dirty="0">
                          <a:solidFill>
                            <a:schemeClr val="bg1"/>
                          </a:solidFill>
                          <a:effectLst>
                            <a:outerShdw blurRad="38100" dist="38100" dir="2700000" algn="tl">
                              <a:srgbClr val="000000">
                                <a:alpha val="43137"/>
                              </a:srgbClr>
                            </a:outerShdw>
                          </a:effectLst>
                          <a:latin typeface="ABCSans Black" panose="020B0903040403020204" pitchFamily="34" charset="0"/>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36378316"/>
                  </a:ext>
                </a:extLst>
              </a:tr>
              <a:tr h="446348">
                <a:tc>
                  <a:txBody>
                    <a:bodyPr/>
                    <a:lstStyle/>
                    <a:p>
                      <a:r>
                        <a:rPr lang="en-AU" sz="1800" dirty="0">
                          <a:solidFill>
                            <a:schemeClr val="bg1"/>
                          </a:solidFill>
                          <a:effectLst>
                            <a:outerShdw blurRad="38100" dist="38100" dir="2700000" algn="tl">
                              <a:srgbClr val="000000">
                                <a:alpha val="43137"/>
                              </a:srgbClr>
                            </a:outerShdw>
                          </a:effectLst>
                          <a:latin typeface="ABCSans Bold" panose="020B0803040403020204" pitchFamily="34" charset="0"/>
                        </a:rPr>
                        <a:t>Is it fair to punish the whole class?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AU" sz="1800" b="1" dirty="0">
                          <a:solidFill>
                            <a:schemeClr val="bg1"/>
                          </a:solidFill>
                          <a:effectLst>
                            <a:outerShdw blurRad="38100" dist="38100" dir="2700000" algn="tl">
                              <a:srgbClr val="000000">
                                <a:alpha val="43137"/>
                              </a:srgbClr>
                            </a:outerShdw>
                          </a:effectLst>
                          <a:latin typeface="ABCSans Black" panose="020B0903040403020204" pitchFamily="34" charset="0"/>
                        </a:rPr>
                        <a:t>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0590259"/>
                  </a:ext>
                </a:extLst>
              </a:tr>
              <a:tr h="446348">
                <a:tc>
                  <a:txBody>
                    <a:bodyPr/>
                    <a:lstStyle/>
                    <a:p>
                      <a:r>
                        <a:rPr lang="en-AU" sz="1800" dirty="0">
                          <a:solidFill>
                            <a:schemeClr val="bg1"/>
                          </a:solidFill>
                          <a:effectLst>
                            <a:outerShdw blurRad="38100" dist="38100" dir="2700000" algn="tl">
                              <a:srgbClr val="000000">
                                <a:alpha val="43137"/>
                              </a:srgbClr>
                            </a:outerShdw>
                          </a:effectLst>
                          <a:latin typeface="ABCSans Bold" panose="020B0803040403020204" pitchFamily="34" charset="0"/>
                        </a:rPr>
                        <a:t>Do the ends justify the means?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AU" sz="1800" b="1" dirty="0">
                          <a:solidFill>
                            <a:schemeClr val="bg1"/>
                          </a:solidFill>
                          <a:effectLst>
                            <a:outerShdw blurRad="38100" dist="38100" dir="2700000" algn="tl">
                              <a:srgbClr val="000000">
                                <a:alpha val="43137"/>
                              </a:srgbClr>
                            </a:outerShdw>
                          </a:effectLst>
                          <a:latin typeface="ABCSans Black" panose="020B0903040403020204" pitchFamily="34" charset="0"/>
                        </a:rPr>
                        <a:t>14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71966063"/>
                  </a:ext>
                </a:extLst>
              </a:tr>
              <a:tr h="4027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kern="1200" dirty="0">
                          <a:solidFill>
                            <a:schemeClr val="bg1"/>
                          </a:solidFill>
                          <a:effectLst>
                            <a:outerShdw blurRad="38100" dist="38100" dir="2700000" algn="tl">
                              <a:srgbClr val="000000">
                                <a:alpha val="43137"/>
                              </a:srgbClr>
                            </a:outerShdw>
                          </a:effectLst>
                          <a:latin typeface="ABCSans Bold" panose="020B0803040403020204" pitchFamily="34" charset="0"/>
                          <a:ea typeface="+mn-ea"/>
                          <a:cs typeface="+mn-cs"/>
                        </a:rPr>
                        <a:t>The ethics of smartphones</a:t>
                      </a:r>
                      <a:endParaRPr lang="en-AU" sz="1800" dirty="0">
                        <a:solidFill>
                          <a:schemeClr val="bg1"/>
                        </a:solidFill>
                        <a:effectLst>
                          <a:outerShdw blurRad="38100" dist="38100" dir="2700000" algn="tl">
                            <a:srgbClr val="000000">
                              <a:alpha val="43137"/>
                            </a:srgbClr>
                          </a:outerShdw>
                        </a:effectLst>
                        <a:latin typeface="ABCSans Bold" panose="020B0803040403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AU" sz="1800" b="1" dirty="0">
                          <a:solidFill>
                            <a:schemeClr val="bg1"/>
                          </a:solidFill>
                          <a:effectLst>
                            <a:outerShdw blurRad="38100" dist="38100" dir="2700000" algn="tl">
                              <a:srgbClr val="000000">
                                <a:alpha val="43137"/>
                              </a:srgbClr>
                            </a:outerShdw>
                          </a:effectLst>
                          <a:latin typeface="ABCSans Black" panose="020B0903040403020204" pitchFamily="34" charset="0"/>
                        </a:rPr>
                        <a:t>16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2155969"/>
                  </a:ext>
                </a:extLst>
              </a:tr>
              <a:tr h="446348">
                <a:tc>
                  <a:txBody>
                    <a:bodyPr/>
                    <a:lstStyle/>
                    <a:p>
                      <a:r>
                        <a:rPr lang="en-AU" sz="1800" b="0" dirty="0">
                          <a:solidFill>
                            <a:schemeClr val="bg1"/>
                          </a:solidFill>
                          <a:effectLst>
                            <a:outerShdw blurRad="38100" dist="38100" dir="2700000" algn="tl">
                              <a:srgbClr val="000000">
                                <a:alpha val="43137"/>
                              </a:srgbClr>
                            </a:outerShdw>
                          </a:effectLst>
                          <a:latin typeface="ABCSans Bold" panose="020B0803040403020204"/>
                        </a:rPr>
                        <a:t>It’s the end of the world. Let’s go berserk!</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1" dirty="0">
                          <a:solidFill>
                            <a:schemeClr val="bg1"/>
                          </a:solidFill>
                          <a:effectLst>
                            <a:outerShdw blurRad="38100" dist="38100" dir="2700000" algn="tl">
                              <a:srgbClr val="000000">
                                <a:alpha val="43137"/>
                              </a:srgbClr>
                            </a:outerShdw>
                          </a:effectLst>
                          <a:latin typeface="ABCSans Black" panose="020B0903040403020204" pitchFamily="34" charset="0"/>
                        </a:rPr>
                        <a:t>18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20696929"/>
                  </a:ext>
                </a:extLst>
              </a:tr>
              <a:tr h="446348">
                <a:tc>
                  <a:txBody>
                    <a:bodyPr/>
                    <a:lstStyle/>
                    <a:p>
                      <a:r>
                        <a:rPr lang="en-AU" sz="1800" b="0" dirty="0">
                          <a:solidFill>
                            <a:schemeClr val="bg1"/>
                          </a:solidFill>
                          <a:effectLst>
                            <a:outerShdw blurRad="38100" dist="38100" dir="2700000" algn="tl">
                              <a:srgbClr val="000000">
                                <a:alpha val="43137"/>
                              </a:srgbClr>
                            </a:outerShdw>
                          </a:effectLst>
                          <a:latin typeface="ABCSans Bold" panose="020B0803040403020204"/>
                        </a:rPr>
                        <a:t>Should we always be brave?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1" dirty="0">
                          <a:solidFill>
                            <a:schemeClr val="bg1"/>
                          </a:solidFill>
                          <a:effectLst>
                            <a:outerShdw blurRad="38100" dist="38100" dir="2700000" algn="tl">
                              <a:srgbClr val="000000">
                                <a:alpha val="43137"/>
                              </a:srgbClr>
                            </a:outerShdw>
                          </a:effectLst>
                          <a:latin typeface="ABCSans Black" panose="020B0903040403020204" pitchFamily="34" charset="0"/>
                        </a:rPr>
                        <a:t>21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4724375"/>
                  </a:ext>
                </a:extLst>
              </a:tr>
              <a:tr h="446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kern="1200" dirty="0">
                          <a:solidFill>
                            <a:schemeClr val="bg1"/>
                          </a:solidFill>
                          <a:effectLst>
                            <a:outerShdw blurRad="38100" dist="38100" dir="2700000" algn="tl">
                              <a:srgbClr val="000000">
                                <a:alpha val="43137"/>
                              </a:srgbClr>
                            </a:outerShdw>
                          </a:effectLst>
                          <a:latin typeface="ABCSans Bold" panose="020B0803040403020204" pitchFamily="34" charset="0"/>
                          <a:ea typeface="+mn-ea"/>
                          <a:cs typeface="+mn-cs"/>
                        </a:rPr>
                        <a:t>Can we build a world that works for everyone?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1" dirty="0">
                          <a:solidFill>
                            <a:schemeClr val="bg1"/>
                          </a:solidFill>
                          <a:effectLst>
                            <a:outerShdw blurRad="38100" dist="38100" dir="2700000" algn="tl">
                              <a:srgbClr val="000000">
                                <a:alpha val="43137"/>
                              </a:srgbClr>
                            </a:outerShdw>
                          </a:effectLst>
                          <a:latin typeface="ABCSans Black" panose="020B0903040403020204" pitchFamily="34" charset="0"/>
                        </a:rPr>
                        <a:t>24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33986063"/>
                  </a:ext>
                </a:extLst>
              </a:tr>
              <a:tr h="446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kern="1200" dirty="0">
                          <a:solidFill>
                            <a:schemeClr val="bg1"/>
                          </a:solidFill>
                          <a:effectLst>
                            <a:outerShdw blurRad="38100" dist="38100" dir="2700000" algn="tl">
                              <a:srgbClr val="000000">
                                <a:alpha val="43137"/>
                              </a:srgbClr>
                            </a:outerShdw>
                          </a:effectLst>
                          <a:latin typeface="ABCSans Bold" panose="020B0803040403020204" pitchFamily="34" charset="0"/>
                          <a:ea typeface="+mn-ea"/>
                          <a:cs typeface="+mn-cs"/>
                        </a:rPr>
                        <a:t>Making life and death decisions for your pets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1" dirty="0">
                          <a:solidFill>
                            <a:schemeClr val="bg1"/>
                          </a:solidFill>
                          <a:effectLst>
                            <a:outerShdw blurRad="38100" dist="38100" dir="2700000" algn="tl">
                              <a:srgbClr val="000000">
                                <a:alpha val="43137"/>
                              </a:srgbClr>
                            </a:outerShdw>
                          </a:effectLst>
                          <a:latin typeface="ABCSans Black" panose="020B0903040403020204" pitchFamily="34" charset="0"/>
                        </a:rPr>
                        <a:t>28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95540265"/>
                  </a:ext>
                </a:extLst>
              </a:tr>
              <a:tr h="446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kern="1200" dirty="0">
                          <a:solidFill>
                            <a:schemeClr val="bg1"/>
                          </a:solidFill>
                          <a:effectLst>
                            <a:outerShdw blurRad="38100" dist="38100" dir="2700000" algn="tl">
                              <a:srgbClr val="000000">
                                <a:alpha val="43137"/>
                              </a:srgbClr>
                            </a:outerShdw>
                          </a:effectLst>
                          <a:latin typeface="ABCSans Bold" panose="020B0803040403020204" pitchFamily="34" charset="0"/>
                          <a:ea typeface="+mn-ea"/>
                          <a:cs typeface="+mn-cs"/>
                        </a:rPr>
                        <a:t>Should robots replace humans?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1" dirty="0">
                          <a:solidFill>
                            <a:schemeClr val="bg1"/>
                          </a:solidFill>
                          <a:effectLst>
                            <a:outerShdw blurRad="38100" dist="38100" dir="2700000" algn="tl">
                              <a:srgbClr val="000000">
                                <a:alpha val="43137"/>
                              </a:srgbClr>
                            </a:outerShdw>
                          </a:effectLst>
                          <a:latin typeface="ABCSans Black" panose="020B0903040403020204" pitchFamily="34" charset="0"/>
                        </a:rPr>
                        <a:t>32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9346256"/>
                  </a:ext>
                </a:extLst>
              </a:tr>
              <a:tr h="446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b="0" kern="1200" dirty="0">
                        <a:solidFill>
                          <a:schemeClr val="bg1"/>
                        </a:solidFill>
                        <a:effectLst>
                          <a:outerShdw blurRad="38100" dist="38100" dir="2700000" algn="tl">
                            <a:srgbClr val="000000">
                              <a:alpha val="43137"/>
                            </a:srgbClr>
                          </a:outerShdw>
                        </a:effectLst>
                        <a:latin typeface="ABCSans Bold" panose="020B080304040302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b="1" dirty="0">
                        <a:solidFill>
                          <a:schemeClr val="bg1"/>
                        </a:solidFill>
                        <a:effectLst>
                          <a:outerShdw blurRad="38100" dist="38100" dir="2700000" algn="tl">
                            <a:srgbClr val="000000">
                              <a:alpha val="43137"/>
                            </a:srgbClr>
                          </a:outerShdw>
                        </a:effectLst>
                        <a:latin typeface="ABCSans Black" panose="020B0903040403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3109524"/>
                  </a:ext>
                </a:extLst>
              </a:tr>
              <a:tr h="446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b="0" kern="1200" dirty="0">
                        <a:solidFill>
                          <a:schemeClr val="bg1"/>
                        </a:solidFill>
                        <a:effectLst>
                          <a:outerShdw blurRad="38100" dist="38100" dir="2700000" algn="tl">
                            <a:srgbClr val="000000">
                              <a:alpha val="43137"/>
                            </a:srgbClr>
                          </a:outerShdw>
                        </a:effectLst>
                        <a:latin typeface="ABCSans Bold" panose="020B080304040302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b="1" dirty="0">
                        <a:solidFill>
                          <a:schemeClr val="bg1"/>
                        </a:solidFill>
                        <a:effectLst>
                          <a:outerShdw blurRad="38100" dist="38100" dir="2700000" algn="tl">
                            <a:srgbClr val="000000">
                              <a:alpha val="43137"/>
                            </a:srgbClr>
                          </a:outerShdw>
                        </a:effectLst>
                        <a:latin typeface="ABCSans Black" panose="020B0903040403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19230919"/>
                  </a:ext>
                </a:extLst>
              </a:tr>
              <a:tr h="446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kern="1200" dirty="0">
                          <a:solidFill>
                            <a:schemeClr val="bg1"/>
                          </a:solidFill>
                          <a:effectLst>
                            <a:outerShdw blurRad="38100" dist="38100" dir="2700000" algn="tl">
                              <a:srgbClr val="000000">
                                <a:alpha val="43137"/>
                              </a:srgbClr>
                            </a:outerShdw>
                          </a:effectLst>
                          <a:latin typeface="ABCSans Bold" panose="020B0803040403020204" pitchFamily="34" charset="0"/>
                          <a:ea typeface="+mn-ea"/>
                          <a:cs typeface="+mn-cs"/>
                        </a:rPr>
                        <a:t>Last ep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b="1" dirty="0">
                        <a:solidFill>
                          <a:schemeClr val="bg1"/>
                        </a:solidFill>
                        <a:effectLst>
                          <a:outerShdw blurRad="38100" dist="38100" dir="2700000" algn="tl">
                            <a:srgbClr val="000000">
                              <a:alpha val="43137"/>
                            </a:srgbClr>
                          </a:outerShdw>
                        </a:effectLst>
                        <a:latin typeface="ABCSans Black" panose="020B0903040403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9220772"/>
                  </a:ext>
                </a:extLst>
              </a:tr>
            </a:tbl>
          </a:graphicData>
        </a:graphic>
      </p:graphicFrame>
    </p:spTree>
    <p:extLst>
      <p:ext uri="{BB962C8B-B14F-4D97-AF65-F5344CB8AC3E}">
        <p14:creationId xmlns:p14="http://schemas.microsoft.com/office/powerpoint/2010/main" val="23306800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24BEEA-01AA-49D8-AAB3-443601D08CB6}"/>
              </a:ext>
            </a:extLst>
          </p:cNvPr>
          <p:cNvSpPr/>
          <p:nvPr/>
        </p:nvSpPr>
        <p:spPr>
          <a:xfrm>
            <a:off x="1900268" y="4352545"/>
            <a:ext cx="8044136" cy="723275"/>
          </a:xfrm>
          <a:prstGeom prst="rect">
            <a:avLst/>
          </a:prstGeom>
        </p:spPr>
        <p:txBody>
          <a:bodyPr wrap="square">
            <a:spAutoFit/>
          </a:bodyPr>
          <a:lstStyle/>
          <a:p>
            <a:endParaRPr lang="en-AU" sz="1200" dirty="0">
              <a:latin typeface="ABCSans Light" panose="020B0303040403020204" pitchFamily="34" charset="0"/>
            </a:endParaRPr>
          </a:p>
          <a:p>
            <a:endParaRPr lang="en-AU" sz="1200" dirty="0">
              <a:latin typeface="ABCSans Light" panose="020B0303040403020204" pitchFamily="34" charset="0"/>
            </a:endParaRPr>
          </a:p>
          <a:p>
            <a:pPr>
              <a:spcBef>
                <a:spcPts val="600"/>
              </a:spcBef>
              <a:spcAft>
                <a:spcPts val="600"/>
              </a:spcAft>
              <a:buClr>
                <a:schemeClr val="accent2"/>
              </a:buClr>
              <a:buSzPct val="150000"/>
            </a:pPr>
            <a:r>
              <a:rPr lang="en-AU" sz="1200" dirty="0">
                <a:latin typeface="ABCSans Light" panose="020B0303040403020204" pitchFamily="34" charset="0"/>
                <a:cs typeface="Times New Roman" panose="02020603050405020304" pitchFamily="18" charset="0"/>
              </a:rPr>
              <a:t>	</a:t>
            </a:r>
          </a:p>
        </p:txBody>
      </p:sp>
      <p:sp>
        <p:nvSpPr>
          <p:cNvPr id="24" name="Footer Placeholder 1">
            <a:extLst>
              <a:ext uri="{FF2B5EF4-FFF2-40B4-BE49-F238E27FC236}">
                <a16:creationId xmlns:a16="http://schemas.microsoft.com/office/drawing/2014/main" id="{D77FD1C5-B30E-456D-A3BE-D01D443C02DA}"/>
              </a:ext>
            </a:extLst>
          </p:cNvPr>
          <p:cNvSpPr>
            <a:spLocks noGrp="1"/>
          </p:cNvSpPr>
          <p:nvPr>
            <p:ph type="ftr" sz="quarter" idx="11"/>
          </p:nvPr>
        </p:nvSpPr>
        <p:spPr>
          <a:xfrm>
            <a:off x="1900268" y="6501849"/>
            <a:ext cx="2814344" cy="365125"/>
          </a:xfrm>
        </p:spPr>
        <p:txBody>
          <a:bodyPr/>
          <a:lstStyle/>
          <a:p>
            <a:pPr algn="l"/>
            <a:endParaRPr lang="en-AU" sz="800" dirty="0">
              <a:solidFill>
                <a:schemeClr val="tx1"/>
              </a:solidFill>
              <a:latin typeface="ABCSans Light" panose="020B0303040403020204" pitchFamily="34" charset="0"/>
            </a:endParaRPr>
          </a:p>
        </p:txBody>
      </p:sp>
      <p:sp>
        <p:nvSpPr>
          <p:cNvPr id="19" name="Slide Number Placeholder 1">
            <a:extLst>
              <a:ext uri="{FF2B5EF4-FFF2-40B4-BE49-F238E27FC236}">
                <a16:creationId xmlns:a16="http://schemas.microsoft.com/office/drawing/2014/main" id="{02968BD1-455B-4CD6-B9E4-34B0029F3F03}"/>
              </a:ext>
            </a:extLst>
          </p:cNvPr>
          <p:cNvSpPr>
            <a:spLocks noGrp="1"/>
          </p:cNvSpPr>
          <p:nvPr>
            <p:ph type="sldNum" sz="quarter" idx="12"/>
          </p:nvPr>
        </p:nvSpPr>
        <p:spPr>
          <a:xfrm>
            <a:off x="8610600" y="6495493"/>
            <a:ext cx="2057400" cy="365125"/>
          </a:xfrm>
        </p:spPr>
        <p:txBody>
          <a:bodyPr/>
          <a:lstStyle/>
          <a:p>
            <a:fld id="{3B3850AD-9C9C-41FE-9D9D-0083644B8808}" type="slidenum">
              <a:rPr lang="en-AU" smtClean="0">
                <a:solidFill>
                  <a:schemeClr val="bg1"/>
                </a:solidFill>
                <a:latin typeface="ABCSans Bold" panose="020B0803040403020204" pitchFamily="34" charset="0"/>
              </a:rPr>
              <a:pPr/>
              <a:t>20</a:t>
            </a:fld>
            <a:endParaRPr lang="en-AU" dirty="0">
              <a:solidFill>
                <a:schemeClr val="bg1"/>
              </a:solidFill>
              <a:latin typeface="ABCSans Bold" panose="020B0803040403020204" pitchFamily="34" charset="0"/>
            </a:endParaRPr>
          </a:p>
        </p:txBody>
      </p:sp>
      <p:pic>
        <p:nvPicPr>
          <p:cNvPr id="25" name="Picture 24">
            <a:extLst>
              <a:ext uri="{FF2B5EF4-FFF2-40B4-BE49-F238E27FC236}">
                <a16:creationId xmlns:a16="http://schemas.microsoft.com/office/drawing/2014/main" id="{63E21161-678F-4424-ACDC-E862FDE43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6069" y="6551543"/>
            <a:ext cx="506997" cy="253499"/>
          </a:xfrm>
          <a:prstGeom prst="rect">
            <a:avLst/>
          </a:prstGeom>
        </p:spPr>
      </p:pic>
      <p:pic>
        <p:nvPicPr>
          <p:cNvPr id="9" name="Graphic 8" descr="Chat">
            <a:extLst>
              <a:ext uri="{FF2B5EF4-FFF2-40B4-BE49-F238E27FC236}">
                <a16:creationId xmlns:a16="http://schemas.microsoft.com/office/drawing/2014/main" id="{5B340B13-9F39-4986-A228-9518330C3E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40536" y="1099665"/>
            <a:ext cx="1302664" cy="1302664"/>
          </a:xfrm>
          <a:prstGeom prst="rect">
            <a:avLst/>
          </a:prstGeom>
        </p:spPr>
      </p:pic>
      <p:pic>
        <p:nvPicPr>
          <p:cNvPr id="7" name="Picture 6">
            <a:extLst>
              <a:ext uri="{FF2B5EF4-FFF2-40B4-BE49-F238E27FC236}">
                <a16:creationId xmlns:a16="http://schemas.microsoft.com/office/drawing/2014/main" id="{FB5CD6A0-7546-4947-BFD1-4C9B1701EA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953" y="0"/>
            <a:ext cx="13489894" cy="6857999"/>
          </a:xfrm>
          <a:prstGeom prst="rect">
            <a:avLst/>
          </a:prstGeom>
        </p:spPr>
      </p:pic>
    </p:spTree>
    <p:extLst>
      <p:ext uri="{BB962C8B-B14F-4D97-AF65-F5344CB8AC3E}">
        <p14:creationId xmlns:p14="http://schemas.microsoft.com/office/powerpoint/2010/main" val="1143864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Danger">
            <a:extLst>
              <a:ext uri="{FF2B5EF4-FFF2-40B4-BE49-F238E27FC236}">
                <a16:creationId xmlns:a16="http://schemas.microsoft.com/office/drawing/2014/main" id="{B3DD0112-F029-46C1-AA18-C2C5089706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14880" y="1395311"/>
            <a:ext cx="5144402" cy="5144402"/>
          </a:xfrm>
          <a:prstGeom prst="rect">
            <a:avLst/>
          </a:prstGeom>
        </p:spPr>
      </p:pic>
      <p:sp>
        <p:nvSpPr>
          <p:cNvPr id="6" name="Rectangle 5">
            <a:extLst>
              <a:ext uri="{FF2B5EF4-FFF2-40B4-BE49-F238E27FC236}">
                <a16:creationId xmlns:a16="http://schemas.microsoft.com/office/drawing/2014/main" id="{1624BEEA-01AA-49D8-AAB3-443601D08CB6}"/>
              </a:ext>
            </a:extLst>
          </p:cNvPr>
          <p:cNvSpPr/>
          <p:nvPr/>
        </p:nvSpPr>
        <p:spPr>
          <a:xfrm>
            <a:off x="499759" y="884620"/>
            <a:ext cx="10580063" cy="5078313"/>
          </a:xfrm>
          <a:prstGeom prst="rect">
            <a:avLst/>
          </a:prstGeom>
        </p:spPr>
        <p:txBody>
          <a:bodyPr wrap="square">
            <a:spAutoFit/>
          </a:bodyPr>
          <a:lstStyle/>
          <a:p>
            <a:r>
              <a:rPr lang="en-AU" sz="1200" dirty="0"/>
              <a:t>It’s the zombie apocalypse!  Where do you go? What do you do? Who do you save?</a:t>
            </a:r>
          </a:p>
          <a:p>
            <a:endParaRPr lang="en-AU" sz="1200" dirty="0"/>
          </a:p>
          <a:p>
            <a:r>
              <a:rPr lang="en-AU" sz="1200" dirty="0"/>
              <a:t>This lesson will focus on what we will call apocalyptic morals: how do your morals, values and ethics change when the end of the world is imminent? In other words, if nothing really matters anyway, how does that change our ethical perspective – what we think of as right and wrong?</a:t>
            </a:r>
          </a:p>
          <a:p>
            <a:r>
              <a:rPr lang="en-AU" sz="1200" dirty="0"/>
              <a:t>At what point does morality go out the window and your survival come first?</a:t>
            </a:r>
          </a:p>
          <a:p>
            <a:endParaRPr lang="en-AU" sz="1200" dirty="0"/>
          </a:p>
          <a:p>
            <a:r>
              <a:rPr lang="en-AU" sz="1200" dirty="0"/>
              <a:t>First, provide some background information. Briefly explain what the word ‘apocalypse’ means: The complete and final destruction of the world, as described in the bible (the book of Revelation). This is a Christian idea, but some other religions like Hinduism and Buddhism also have similar ideas about the end of the world. And, scary as it sounds, it’s actually a good thing as far as they’re concerned because if you’ve been good you will have a lovely afterlife for all eternity! </a:t>
            </a:r>
          </a:p>
          <a:p>
            <a:r>
              <a:rPr lang="en-AU" sz="1200" dirty="0"/>
              <a:t>But it’s important to remember that the main way we see this sort of story playing out is in movies about an imaginary end of the world, or shows about zombies roaming the streets (both are made up!)</a:t>
            </a:r>
          </a:p>
          <a:p>
            <a:endParaRPr lang="en-AU" sz="1200" dirty="0"/>
          </a:p>
          <a:p>
            <a:r>
              <a:rPr lang="en-AU" sz="1200" dirty="0"/>
              <a:t>Begin by asking students to discuss the idea of how we behave if we think there is no future and therefore no consequences to our actions. Should we all just go berserk? </a:t>
            </a:r>
          </a:p>
          <a:p>
            <a:endParaRPr lang="en-AU" sz="1200" dirty="0"/>
          </a:p>
          <a:p>
            <a:r>
              <a:rPr lang="en-AU" sz="1200" dirty="0"/>
              <a:t>Ask students to think of one fun thing they would do if no consequences would ever be felt… like going nuts in a candy shop.</a:t>
            </a:r>
          </a:p>
          <a:p>
            <a:endParaRPr lang="en-AU" sz="1200" dirty="0"/>
          </a:p>
          <a:p>
            <a:r>
              <a:rPr lang="en-AU" sz="1200" dirty="0"/>
              <a:t>Next, ask: why do you think it is important to think about how we might act if we knew the world was ending? And, what problems can you think of that might arise if we all behaved as though there were no future?</a:t>
            </a:r>
          </a:p>
          <a:p>
            <a:endParaRPr lang="en-AU" sz="1200" dirty="0"/>
          </a:p>
          <a:p>
            <a:r>
              <a:rPr lang="en-AU" sz="1200" dirty="0"/>
              <a:t>There are a few really important philosophical ways of working out the right and wrong thing to do – and people have argued about these for centuries. One really important one was developed by a man called </a:t>
            </a:r>
            <a:r>
              <a:rPr lang="en-AU" sz="1200" dirty="0" err="1"/>
              <a:t>Emmanual</a:t>
            </a:r>
            <a:r>
              <a:rPr lang="en-AU" sz="1200" dirty="0"/>
              <a:t> Kant. </a:t>
            </a:r>
          </a:p>
          <a:p>
            <a:endParaRPr lang="en-AU" sz="1200" dirty="0"/>
          </a:p>
          <a:p>
            <a:r>
              <a:rPr lang="en-AU" sz="1200" dirty="0"/>
              <a:t>Kant was a German philosopher born in 1724. He spent much of his life devoted to working out how humans could be good and kind outside of religious obligations. </a:t>
            </a:r>
          </a:p>
          <a:p>
            <a:r>
              <a:rPr lang="en-AU" sz="1200" dirty="0"/>
              <a:t>Kantian ethics are a set of universal moral principles that apply to all humans, regardless of their situation – what he called ‘categorical imperatives’: human beings must follow a set of moral standards regardless of individual situations.  Many modern systems of justice are based in this form of morality. The United Nations, for example, is based largely on Kant’s vision of an international government that binds nation-states and maintains peace. </a:t>
            </a:r>
          </a:p>
        </p:txBody>
      </p:sp>
      <p:sp>
        <p:nvSpPr>
          <p:cNvPr id="24" name="Footer Placeholder 1">
            <a:extLst>
              <a:ext uri="{FF2B5EF4-FFF2-40B4-BE49-F238E27FC236}">
                <a16:creationId xmlns:a16="http://schemas.microsoft.com/office/drawing/2014/main" id="{D77FD1C5-B30E-456D-A3BE-D01D443C02DA}"/>
              </a:ext>
            </a:extLst>
          </p:cNvPr>
          <p:cNvSpPr>
            <a:spLocks noGrp="1"/>
          </p:cNvSpPr>
          <p:nvPr>
            <p:ph type="ftr" sz="quarter" idx="11"/>
          </p:nvPr>
        </p:nvSpPr>
        <p:spPr>
          <a:xfrm>
            <a:off x="1900268" y="6501849"/>
            <a:ext cx="2814344" cy="365125"/>
          </a:xfrm>
        </p:spPr>
        <p:txBody>
          <a:bodyPr/>
          <a:lstStyle/>
          <a:p>
            <a:pPr algn="l"/>
            <a:endParaRPr lang="en-AU" sz="800" dirty="0">
              <a:solidFill>
                <a:schemeClr val="tx1"/>
              </a:solidFill>
              <a:latin typeface="ABCSans Light" panose="020B0303040403020204" pitchFamily="34" charset="0"/>
            </a:endParaRPr>
          </a:p>
        </p:txBody>
      </p:sp>
      <p:sp>
        <p:nvSpPr>
          <p:cNvPr id="19" name="Slide Number Placeholder 1">
            <a:extLst>
              <a:ext uri="{FF2B5EF4-FFF2-40B4-BE49-F238E27FC236}">
                <a16:creationId xmlns:a16="http://schemas.microsoft.com/office/drawing/2014/main" id="{02968BD1-455B-4CD6-B9E4-34B0029F3F03}"/>
              </a:ext>
            </a:extLst>
          </p:cNvPr>
          <p:cNvSpPr>
            <a:spLocks noGrp="1"/>
          </p:cNvSpPr>
          <p:nvPr>
            <p:ph type="sldNum" sz="quarter" idx="12"/>
          </p:nvPr>
        </p:nvSpPr>
        <p:spPr>
          <a:xfrm>
            <a:off x="8610600" y="6495493"/>
            <a:ext cx="2057400" cy="365125"/>
          </a:xfrm>
        </p:spPr>
        <p:txBody>
          <a:bodyPr/>
          <a:lstStyle/>
          <a:p>
            <a:fld id="{3B3850AD-9C9C-41FE-9D9D-0083644B8808}" type="slidenum">
              <a:rPr lang="en-AU" smtClean="0">
                <a:solidFill>
                  <a:schemeClr val="bg1"/>
                </a:solidFill>
                <a:latin typeface="ABCSans Bold" panose="020B0803040403020204" pitchFamily="34" charset="0"/>
              </a:rPr>
              <a:pPr/>
              <a:t>21</a:t>
            </a:fld>
            <a:endParaRPr lang="en-AU" dirty="0">
              <a:solidFill>
                <a:schemeClr val="bg1"/>
              </a:solidFill>
              <a:latin typeface="ABCSans Bold" panose="020B0803040403020204" pitchFamily="34" charset="0"/>
            </a:endParaRPr>
          </a:p>
        </p:txBody>
      </p:sp>
      <p:pic>
        <p:nvPicPr>
          <p:cNvPr id="25" name="Picture 24">
            <a:extLst>
              <a:ext uri="{FF2B5EF4-FFF2-40B4-BE49-F238E27FC236}">
                <a16:creationId xmlns:a16="http://schemas.microsoft.com/office/drawing/2014/main" id="{63E21161-678F-4424-ACDC-E862FDE435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6069" y="6551543"/>
            <a:ext cx="506997" cy="253499"/>
          </a:xfrm>
          <a:prstGeom prst="rect">
            <a:avLst/>
          </a:prstGeom>
        </p:spPr>
      </p:pic>
      <p:sp>
        <p:nvSpPr>
          <p:cNvPr id="10" name="Rectangle 9">
            <a:extLst>
              <a:ext uri="{FF2B5EF4-FFF2-40B4-BE49-F238E27FC236}">
                <a16:creationId xmlns:a16="http://schemas.microsoft.com/office/drawing/2014/main" id="{F5474E21-144D-45C8-8FE6-10425956D9E3}"/>
              </a:ext>
            </a:extLst>
          </p:cNvPr>
          <p:cNvSpPr/>
          <p:nvPr/>
        </p:nvSpPr>
        <p:spPr>
          <a:xfrm>
            <a:off x="0" y="6492875"/>
            <a:ext cx="12192000" cy="365125"/>
          </a:xfrm>
          <a:prstGeom prst="rect">
            <a:avLst/>
          </a:prstGeom>
          <a:solidFill>
            <a:srgbClr val="0067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8" name="Slide Number Placeholder 1">
            <a:extLst>
              <a:ext uri="{FF2B5EF4-FFF2-40B4-BE49-F238E27FC236}">
                <a16:creationId xmlns:a16="http://schemas.microsoft.com/office/drawing/2014/main" id="{F4F6CC56-8AC3-4837-AF46-A85E9C0F1DE5}"/>
              </a:ext>
            </a:extLst>
          </p:cNvPr>
          <p:cNvSpPr txBox="1">
            <a:spLocks/>
          </p:cNvSpPr>
          <p:nvPr/>
        </p:nvSpPr>
        <p:spPr>
          <a:xfrm>
            <a:off x="9876771" y="648390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b="1" dirty="0">
                <a:solidFill>
                  <a:schemeClr val="bg1"/>
                </a:solidFill>
                <a:latin typeface="ABCSans Bold" panose="020B0803040403020204" pitchFamily="34" charset="0"/>
              </a:rPr>
              <a:t>18</a:t>
            </a:r>
          </a:p>
        </p:txBody>
      </p:sp>
      <p:sp>
        <p:nvSpPr>
          <p:cNvPr id="9" name="TextBox 8">
            <a:extLst>
              <a:ext uri="{FF2B5EF4-FFF2-40B4-BE49-F238E27FC236}">
                <a16:creationId xmlns:a16="http://schemas.microsoft.com/office/drawing/2014/main" id="{4DC52F5A-B91C-4C50-96CB-97F902B42DFE}"/>
              </a:ext>
            </a:extLst>
          </p:cNvPr>
          <p:cNvSpPr txBox="1"/>
          <p:nvPr/>
        </p:nvSpPr>
        <p:spPr>
          <a:xfrm>
            <a:off x="499759" y="383330"/>
            <a:ext cx="5212080" cy="400110"/>
          </a:xfrm>
          <a:prstGeom prst="rect">
            <a:avLst/>
          </a:prstGeom>
          <a:noFill/>
        </p:spPr>
        <p:txBody>
          <a:bodyPr wrap="square" rtlCol="0">
            <a:spAutoFit/>
          </a:bodyPr>
          <a:lstStyle/>
          <a:p>
            <a:r>
              <a:rPr lang="en-AU" sz="2000" b="1" dirty="0">
                <a:solidFill>
                  <a:srgbClr val="006786"/>
                </a:solidFill>
                <a:latin typeface="ABCSans Black" panose="020B0903040403020204" pitchFamily="34" charset="0"/>
              </a:rPr>
              <a:t>It’s the end of the world. Let’s go berserk</a:t>
            </a:r>
            <a:r>
              <a:rPr lang="en-AU" sz="2000" b="1" dirty="0">
                <a:solidFill>
                  <a:srgbClr val="0068BF"/>
                </a:solidFill>
                <a:latin typeface="ABCSans Black" panose="020B0903040403020204" pitchFamily="34" charset="0"/>
              </a:rPr>
              <a:t>!</a:t>
            </a:r>
          </a:p>
        </p:txBody>
      </p:sp>
      <p:pic>
        <p:nvPicPr>
          <p:cNvPr id="12" name="Picture 11">
            <a:extLst>
              <a:ext uri="{FF2B5EF4-FFF2-40B4-BE49-F238E27FC236}">
                <a16:creationId xmlns:a16="http://schemas.microsoft.com/office/drawing/2014/main" id="{9BA0F5F8-0CAA-4D91-8706-5F1E64149F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7" y="6539713"/>
            <a:ext cx="506997" cy="253499"/>
          </a:xfrm>
          <a:prstGeom prst="rect">
            <a:avLst/>
          </a:prstGeom>
        </p:spPr>
      </p:pic>
    </p:spTree>
    <p:extLst>
      <p:ext uri="{BB962C8B-B14F-4D97-AF65-F5344CB8AC3E}">
        <p14:creationId xmlns:p14="http://schemas.microsoft.com/office/powerpoint/2010/main" val="9689931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24BEEA-01AA-49D8-AAB3-443601D08CB6}"/>
              </a:ext>
            </a:extLst>
          </p:cNvPr>
          <p:cNvSpPr/>
          <p:nvPr/>
        </p:nvSpPr>
        <p:spPr>
          <a:xfrm>
            <a:off x="499759" y="884620"/>
            <a:ext cx="10580063" cy="5632311"/>
          </a:xfrm>
          <a:prstGeom prst="rect">
            <a:avLst/>
          </a:prstGeom>
        </p:spPr>
        <p:txBody>
          <a:bodyPr wrap="square">
            <a:spAutoFit/>
          </a:bodyPr>
          <a:lstStyle/>
          <a:p>
            <a:r>
              <a:rPr lang="en-AU" sz="1200" dirty="0"/>
              <a:t>Kant’s form of ethics is known as ‘deontological ethics’.. </a:t>
            </a:r>
            <a:r>
              <a:rPr lang="en-AU" sz="1200" i="1" dirty="0"/>
              <a:t>Deon</a:t>
            </a:r>
            <a:r>
              <a:rPr lang="en-AU" sz="1200" dirty="0"/>
              <a:t> means duty, so we can think of this term as ‘duty-bound’ ethics.  </a:t>
            </a:r>
          </a:p>
          <a:p>
            <a:r>
              <a:rPr lang="en-AU" sz="1200" dirty="0"/>
              <a:t>A simple way to think about it is like this: Kant believed that certain things were wrong, no matter what, and so the ends do not justify the means. For example, lying is always wrong so if you were to steal food, even if you were starving, it would still be wrong. This means that according to Kant, even if the end of the world was coming, you should pay for the candy in the candy store, even if no one will ever know or care that you did.   </a:t>
            </a:r>
          </a:p>
          <a:p>
            <a:r>
              <a:rPr lang="en-AU" sz="1200" dirty="0"/>
              <a:t> </a:t>
            </a:r>
          </a:p>
          <a:p>
            <a:r>
              <a:rPr lang="en-AU" sz="1200" dirty="0"/>
              <a:t>Begin by asking students to come up with some ‘moral rules’ which can be universal.</a:t>
            </a:r>
          </a:p>
          <a:p>
            <a:r>
              <a:rPr lang="en-AU" sz="1200" dirty="0"/>
              <a:t>E.g.</a:t>
            </a:r>
          </a:p>
          <a:p>
            <a:r>
              <a:rPr lang="en-AU" sz="1200" dirty="0"/>
              <a:t>Always tell the truth</a:t>
            </a:r>
          </a:p>
          <a:p>
            <a:r>
              <a:rPr lang="en-AU" sz="1200" dirty="0"/>
              <a:t>Keep your promises</a:t>
            </a:r>
          </a:p>
          <a:p>
            <a:r>
              <a:rPr lang="en-AU" sz="1200" dirty="0"/>
              <a:t>Do not kill</a:t>
            </a:r>
          </a:p>
          <a:p>
            <a:r>
              <a:rPr lang="en-AU" sz="1200" dirty="0"/>
              <a:t>Do not steal</a:t>
            </a:r>
          </a:p>
          <a:p>
            <a:endParaRPr lang="en-AU" sz="1200" dirty="0"/>
          </a:p>
          <a:p>
            <a:r>
              <a:rPr lang="en-AU" sz="1200" dirty="0"/>
              <a:t>Now imagine the following scenario: A giant rock is heading for Earth from outer space. Scientists believe it will hit our planet in 48 hours and destroy everything. What will you do in the next 48 hours? </a:t>
            </a:r>
            <a:r>
              <a:rPr lang="en-AU" sz="1200" b="1" dirty="0"/>
              <a:t>Rank</a:t>
            </a:r>
            <a:r>
              <a:rPr lang="en-AU" sz="1200" dirty="0"/>
              <a:t> the following items in order of preference:</a:t>
            </a:r>
          </a:p>
          <a:p>
            <a:endParaRPr lang="en-AU" sz="1200" dirty="0"/>
          </a:p>
          <a:p>
            <a:pPr marL="171450" indent="-171450">
              <a:buFont typeface="Arial" panose="020B0604020202020204" pitchFamily="34" charset="0"/>
              <a:buChar char="•"/>
            </a:pPr>
            <a:r>
              <a:rPr lang="en-AU" sz="1200" dirty="0"/>
              <a:t>Steal stuff you’ve always wanted</a:t>
            </a:r>
          </a:p>
          <a:p>
            <a:pPr marL="171450" indent="-171450">
              <a:buFont typeface="Arial" panose="020B0604020202020204" pitchFamily="34" charset="0"/>
              <a:buChar char="•"/>
            </a:pPr>
            <a:r>
              <a:rPr lang="en-AU" sz="1200" dirty="0"/>
              <a:t>Help someone</a:t>
            </a:r>
          </a:p>
          <a:p>
            <a:pPr marL="171450" indent="-171450">
              <a:buFont typeface="Arial" panose="020B0604020202020204" pitchFamily="34" charset="0"/>
              <a:buChar char="•"/>
            </a:pPr>
            <a:r>
              <a:rPr lang="en-AU" sz="1200" dirty="0"/>
              <a:t>Tell someone you love them</a:t>
            </a:r>
          </a:p>
          <a:p>
            <a:pPr marL="171450" indent="-171450">
              <a:buFont typeface="Arial" panose="020B0604020202020204" pitchFamily="34" charset="0"/>
              <a:buChar char="•"/>
            </a:pPr>
            <a:r>
              <a:rPr lang="en-AU" sz="1200" dirty="0"/>
              <a:t>Be with your family</a:t>
            </a:r>
          </a:p>
          <a:p>
            <a:pPr marL="171450" indent="-171450">
              <a:buFont typeface="Arial" panose="020B0604020202020204" pitchFamily="34" charset="0"/>
              <a:buChar char="•"/>
            </a:pPr>
            <a:r>
              <a:rPr lang="en-AU" sz="1200" dirty="0"/>
              <a:t>Go to bed</a:t>
            </a:r>
          </a:p>
          <a:p>
            <a:pPr marL="171450" indent="-171450">
              <a:buFont typeface="Arial" panose="020B0604020202020204" pitchFamily="34" charset="0"/>
              <a:buChar char="•"/>
            </a:pPr>
            <a:r>
              <a:rPr lang="en-AU" sz="1200" dirty="0"/>
              <a:t>Do something you’ve always wanted to do (explain)</a:t>
            </a:r>
          </a:p>
          <a:p>
            <a:pPr marL="171450" indent="-171450">
              <a:buFont typeface="Arial" panose="020B0604020202020204" pitchFamily="34" charset="0"/>
              <a:buChar char="•"/>
            </a:pPr>
            <a:endParaRPr lang="en-AU" sz="1200" dirty="0"/>
          </a:p>
          <a:p>
            <a:r>
              <a:rPr lang="en-AU" sz="1200" b="1" dirty="0"/>
              <a:t>Extension</a:t>
            </a:r>
          </a:p>
          <a:p>
            <a:endParaRPr lang="en-AU" sz="1200" dirty="0"/>
          </a:p>
          <a:p>
            <a:r>
              <a:rPr lang="en-AU" sz="1200" dirty="0"/>
              <a:t>The world is going to end in 5 days. Luckily, it turns out that there is actually a second Earth, which is almost identical to ours except with no humans. Unfortunately, there is only one spacecraft capable of traveling to the planet, and it can only hold </a:t>
            </a:r>
            <a:r>
              <a:rPr lang="en-AU" sz="1200" b="1" dirty="0"/>
              <a:t>6 people</a:t>
            </a:r>
            <a:r>
              <a:rPr lang="en-AU" sz="1200" dirty="0"/>
              <a:t>. You have been chosen to lead this final voyage from Earth and build a new civilization on this other planet. So, which </a:t>
            </a:r>
            <a:r>
              <a:rPr lang="en-AU" sz="1200" b="1" dirty="0"/>
              <a:t>five people</a:t>
            </a:r>
            <a:r>
              <a:rPr lang="en-AU" sz="1200" dirty="0"/>
              <a:t> from around the globe do you choose to be the people who will rebuild human civilization with you, and why?</a:t>
            </a:r>
          </a:p>
          <a:p>
            <a:endParaRPr lang="en-AU" sz="1200" dirty="0"/>
          </a:p>
          <a:p>
            <a:endParaRPr lang="en-AU" sz="1200" dirty="0"/>
          </a:p>
        </p:txBody>
      </p:sp>
      <p:sp>
        <p:nvSpPr>
          <p:cNvPr id="24" name="Footer Placeholder 1">
            <a:extLst>
              <a:ext uri="{FF2B5EF4-FFF2-40B4-BE49-F238E27FC236}">
                <a16:creationId xmlns:a16="http://schemas.microsoft.com/office/drawing/2014/main" id="{D77FD1C5-B30E-456D-A3BE-D01D443C02DA}"/>
              </a:ext>
            </a:extLst>
          </p:cNvPr>
          <p:cNvSpPr>
            <a:spLocks noGrp="1"/>
          </p:cNvSpPr>
          <p:nvPr>
            <p:ph type="ftr" sz="quarter" idx="11"/>
          </p:nvPr>
        </p:nvSpPr>
        <p:spPr>
          <a:xfrm>
            <a:off x="1900268" y="6501849"/>
            <a:ext cx="2814344" cy="365125"/>
          </a:xfrm>
        </p:spPr>
        <p:txBody>
          <a:bodyPr/>
          <a:lstStyle/>
          <a:p>
            <a:pPr algn="l"/>
            <a:endParaRPr lang="en-AU" sz="800" dirty="0">
              <a:solidFill>
                <a:schemeClr val="tx1"/>
              </a:solidFill>
              <a:latin typeface="ABCSans Light" panose="020B0303040403020204" pitchFamily="34" charset="0"/>
            </a:endParaRPr>
          </a:p>
        </p:txBody>
      </p:sp>
      <p:sp>
        <p:nvSpPr>
          <p:cNvPr id="19" name="Slide Number Placeholder 1">
            <a:extLst>
              <a:ext uri="{FF2B5EF4-FFF2-40B4-BE49-F238E27FC236}">
                <a16:creationId xmlns:a16="http://schemas.microsoft.com/office/drawing/2014/main" id="{02968BD1-455B-4CD6-B9E4-34B0029F3F03}"/>
              </a:ext>
            </a:extLst>
          </p:cNvPr>
          <p:cNvSpPr>
            <a:spLocks noGrp="1"/>
          </p:cNvSpPr>
          <p:nvPr>
            <p:ph type="sldNum" sz="quarter" idx="12"/>
          </p:nvPr>
        </p:nvSpPr>
        <p:spPr>
          <a:xfrm>
            <a:off x="8610600" y="6495493"/>
            <a:ext cx="2057400" cy="365125"/>
          </a:xfrm>
        </p:spPr>
        <p:txBody>
          <a:bodyPr/>
          <a:lstStyle/>
          <a:p>
            <a:fld id="{3B3850AD-9C9C-41FE-9D9D-0083644B8808}" type="slidenum">
              <a:rPr lang="en-AU" smtClean="0">
                <a:solidFill>
                  <a:schemeClr val="bg1"/>
                </a:solidFill>
                <a:latin typeface="ABCSans Bold" panose="020B0803040403020204" pitchFamily="34" charset="0"/>
              </a:rPr>
              <a:pPr/>
              <a:t>22</a:t>
            </a:fld>
            <a:endParaRPr lang="en-AU" dirty="0">
              <a:solidFill>
                <a:schemeClr val="bg1"/>
              </a:solidFill>
              <a:latin typeface="ABCSans Bold" panose="020B0803040403020204" pitchFamily="34" charset="0"/>
            </a:endParaRPr>
          </a:p>
        </p:txBody>
      </p:sp>
      <p:pic>
        <p:nvPicPr>
          <p:cNvPr id="25" name="Picture 24">
            <a:extLst>
              <a:ext uri="{FF2B5EF4-FFF2-40B4-BE49-F238E27FC236}">
                <a16:creationId xmlns:a16="http://schemas.microsoft.com/office/drawing/2014/main" id="{63E21161-678F-4424-ACDC-E862FDE43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6069" y="6551543"/>
            <a:ext cx="506997" cy="253499"/>
          </a:xfrm>
          <a:prstGeom prst="rect">
            <a:avLst/>
          </a:prstGeom>
        </p:spPr>
      </p:pic>
      <p:sp>
        <p:nvSpPr>
          <p:cNvPr id="10" name="Rectangle 9">
            <a:extLst>
              <a:ext uri="{FF2B5EF4-FFF2-40B4-BE49-F238E27FC236}">
                <a16:creationId xmlns:a16="http://schemas.microsoft.com/office/drawing/2014/main" id="{F5474E21-144D-45C8-8FE6-10425956D9E3}"/>
              </a:ext>
            </a:extLst>
          </p:cNvPr>
          <p:cNvSpPr/>
          <p:nvPr/>
        </p:nvSpPr>
        <p:spPr>
          <a:xfrm>
            <a:off x="0" y="6492875"/>
            <a:ext cx="12192000" cy="365125"/>
          </a:xfrm>
          <a:prstGeom prst="rect">
            <a:avLst/>
          </a:prstGeom>
          <a:solidFill>
            <a:srgbClr val="0067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8" name="Slide Number Placeholder 1">
            <a:extLst>
              <a:ext uri="{FF2B5EF4-FFF2-40B4-BE49-F238E27FC236}">
                <a16:creationId xmlns:a16="http://schemas.microsoft.com/office/drawing/2014/main" id="{F4F6CC56-8AC3-4837-AF46-A85E9C0F1DE5}"/>
              </a:ext>
            </a:extLst>
          </p:cNvPr>
          <p:cNvSpPr txBox="1">
            <a:spLocks/>
          </p:cNvSpPr>
          <p:nvPr/>
        </p:nvSpPr>
        <p:spPr>
          <a:xfrm>
            <a:off x="9876771" y="648390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b="1" dirty="0">
                <a:solidFill>
                  <a:schemeClr val="bg1"/>
                </a:solidFill>
                <a:latin typeface="ABCSans Bold" panose="020B0803040403020204" pitchFamily="34" charset="0"/>
              </a:rPr>
              <a:t>19</a:t>
            </a:r>
          </a:p>
        </p:txBody>
      </p:sp>
      <p:pic>
        <p:nvPicPr>
          <p:cNvPr id="12" name="Picture 11">
            <a:extLst>
              <a:ext uri="{FF2B5EF4-FFF2-40B4-BE49-F238E27FC236}">
                <a16:creationId xmlns:a16="http://schemas.microsoft.com/office/drawing/2014/main" id="{9BA0F5F8-0CAA-4D91-8706-5F1E64149F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7" y="6539713"/>
            <a:ext cx="506997" cy="253499"/>
          </a:xfrm>
          <a:prstGeom prst="rect">
            <a:avLst/>
          </a:prstGeom>
        </p:spPr>
      </p:pic>
      <p:pic>
        <p:nvPicPr>
          <p:cNvPr id="3" name="Graphic 2" descr="Danger">
            <a:extLst>
              <a:ext uri="{FF2B5EF4-FFF2-40B4-BE49-F238E27FC236}">
                <a16:creationId xmlns:a16="http://schemas.microsoft.com/office/drawing/2014/main" id="{B3DD0112-F029-46C1-AA18-C2C5089706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14880" y="1395311"/>
            <a:ext cx="5144402" cy="5144402"/>
          </a:xfrm>
          <a:prstGeom prst="rect">
            <a:avLst/>
          </a:prstGeom>
        </p:spPr>
      </p:pic>
    </p:spTree>
    <p:extLst>
      <p:ext uri="{BB962C8B-B14F-4D97-AF65-F5344CB8AC3E}">
        <p14:creationId xmlns:p14="http://schemas.microsoft.com/office/powerpoint/2010/main" val="3887841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AD72F6-789F-4269-B0AF-BD697936D4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150"/>
            <a:ext cx="12508003" cy="7448350"/>
          </a:xfrm>
          <a:prstGeom prst="rect">
            <a:avLst/>
          </a:prstGeom>
        </p:spPr>
      </p:pic>
    </p:spTree>
    <p:extLst>
      <p:ext uri="{BB962C8B-B14F-4D97-AF65-F5344CB8AC3E}">
        <p14:creationId xmlns:p14="http://schemas.microsoft.com/office/powerpoint/2010/main" val="210786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24BEEA-01AA-49D8-AAB3-443601D08CB6}"/>
              </a:ext>
            </a:extLst>
          </p:cNvPr>
          <p:cNvSpPr/>
          <p:nvPr/>
        </p:nvSpPr>
        <p:spPr>
          <a:xfrm>
            <a:off x="499759" y="584657"/>
            <a:ext cx="10580063" cy="6001643"/>
          </a:xfrm>
          <a:prstGeom prst="rect">
            <a:avLst/>
          </a:prstGeom>
        </p:spPr>
        <p:txBody>
          <a:bodyPr wrap="square">
            <a:spAutoFit/>
          </a:bodyPr>
          <a:lstStyle/>
          <a:p>
            <a:r>
              <a:rPr lang="en-AU" sz="1200" dirty="0"/>
              <a:t>Bravery is much more than simply doing something you are scared to do or doing something dangerous for good reasons. So what is it, and how is it different to courage? There are brave and courageous acts around us all the time, we just may not recognise them.. So how do we work it all out? </a:t>
            </a:r>
          </a:p>
          <a:p>
            <a:endParaRPr lang="en-AU" sz="1200" dirty="0"/>
          </a:p>
          <a:p>
            <a:r>
              <a:rPr lang="en-AU" sz="1200" dirty="0"/>
              <a:t>Begin by reading through </a:t>
            </a:r>
            <a:r>
              <a:rPr lang="en-AU" sz="1200" dirty="0">
                <a:hlinkClick r:id="rId2"/>
              </a:rPr>
              <a:t>this article</a:t>
            </a:r>
            <a:r>
              <a:rPr lang="en-AU" sz="1200" dirty="0"/>
              <a:t>, as a group, thinking about courage versus bravery. </a:t>
            </a:r>
          </a:p>
          <a:p>
            <a:r>
              <a:rPr lang="en-AU" sz="1200" dirty="0"/>
              <a:t> </a:t>
            </a:r>
          </a:p>
          <a:p>
            <a:r>
              <a:rPr lang="en-AU" sz="1200" dirty="0"/>
              <a:t>Ask: can you come up with some examples of bravery you’ve seen, read about or even done yourself? What made them brave?</a:t>
            </a:r>
          </a:p>
          <a:p>
            <a:endParaRPr lang="en-AU" sz="1200" dirty="0"/>
          </a:p>
          <a:p>
            <a:r>
              <a:rPr lang="en-AU" sz="1200" dirty="0"/>
              <a:t>An ancient philosopher called Aristotle had a lot to say about courage and bravery.  If you are courageous, Aristotle says, you will face your fears for the sake of noble causes. He also said that in order to become courageous, one must practice acts of courage. </a:t>
            </a:r>
          </a:p>
          <a:p>
            <a:endParaRPr lang="en-AU" sz="1200" dirty="0"/>
          </a:p>
          <a:p>
            <a:r>
              <a:rPr lang="en-AU" sz="1200" dirty="0"/>
              <a:t>Begin by discussing with students any examples of courage. These may be acts they themselves have done, or examples of courage they have seen in other people. </a:t>
            </a:r>
          </a:p>
          <a:p>
            <a:r>
              <a:rPr lang="en-AU" sz="1200" dirty="0"/>
              <a:t>For each story, ask: what makes this act courageous? Take notes on the board.</a:t>
            </a:r>
          </a:p>
          <a:p>
            <a:endParaRPr lang="en-AU" sz="1200" dirty="0"/>
          </a:p>
          <a:p>
            <a:r>
              <a:rPr lang="en-AU" sz="1200" dirty="0"/>
              <a:t>Next, ask - if the motive of courage is always noble, what makes a noble cause? To answer this, students will be looking at fears. Specifically, you will:</a:t>
            </a:r>
          </a:p>
          <a:p>
            <a:endParaRPr lang="en-AU" sz="1200" dirty="0"/>
          </a:p>
          <a:p>
            <a:pPr lvl="0"/>
            <a:r>
              <a:rPr lang="en-AU" sz="1200" dirty="0"/>
              <a:t>Analyse WHAT scares you</a:t>
            </a:r>
          </a:p>
          <a:p>
            <a:pPr lvl="0"/>
            <a:r>
              <a:rPr lang="en-AU" sz="1200" dirty="0"/>
              <a:t>Analyse WHY it scares you</a:t>
            </a:r>
          </a:p>
          <a:p>
            <a:pPr lvl="0"/>
            <a:r>
              <a:rPr lang="en-AU" sz="1200" dirty="0"/>
              <a:t>Figure out if it’s NOBLE to face these fears.</a:t>
            </a:r>
          </a:p>
          <a:p>
            <a:pPr lvl="0"/>
            <a:endParaRPr lang="en-AU" sz="1200" dirty="0"/>
          </a:p>
          <a:p>
            <a:r>
              <a:rPr lang="en-AU" sz="1200" dirty="0"/>
              <a:t>Start with an example, modelled for the class:</a:t>
            </a:r>
          </a:p>
          <a:p>
            <a:endParaRPr lang="en-AU" sz="1200" dirty="0"/>
          </a:p>
          <a:p>
            <a:pPr lvl="0"/>
            <a:r>
              <a:rPr lang="en-AU" sz="1200" dirty="0"/>
              <a:t>I fear snakes</a:t>
            </a:r>
          </a:p>
          <a:p>
            <a:pPr lvl="0"/>
            <a:r>
              <a:rPr lang="en-AU" sz="1200" dirty="0"/>
              <a:t>They scare me because they are venomous and fast</a:t>
            </a:r>
          </a:p>
          <a:p>
            <a:pPr lvl="0"/>
            <a:r>
              <a:rPr lang="en-AU" sz="1200" dirty="0"/>
              <a:t>It would not be noble to try and overcome this fear because it makes sense to fear snakes</a:t>
            </a:r>
          </a:p>
          <a:p>
            <a:pPr lvl="0"/>
            <a:endParaRPr lang="en-AU" sz="1200" dirty="0"/>
          </a:p>
          <a:p>
            <a:r>
              <a:rPr lang="en-AU" sz="1200" dirty="0"/>
              <a:t>Or:</a:t>
            </a:r>
          </a:p>
          <a:p>
            <a:pPr lvl="0"/>
            <a:r>
              <a:rPr lang="en-AU" sz="1200" dirty="0"/>
              <a:t>I fear needles</a:t>
            </a:r>
          </a:p>
          <a:p>
            <a:pPr lvl="0"/>
            <a:r>
              <a:rPr lang="en-AU" sz="1200" dirty="0"/>
              <a:t>They scare me because they hurt</a:t>
            </a:r>
          </a:p>
          <a:p>
            <a:pPr lvl="0"/>
            <a:r>
              <a:rPr lang="en-AU" sz="1200" dirty="0"/>
              <a:t>It would be noble to overcome this fear in order to receive a vaccination</a:t>
            </a:r>
          </a:p>
          <a:p>
            <a:pPr lvl="0"/>
            <a:endParaRPr lang="en-AU" sz="1200" dirty="0"/>
          </a:p>
          <a:p>
            <a:r>
              <a:rPr lang="en-AU" sz="1200" dirty="0"/>
              <a:t>Aristotle warns us that we are at fault when we fear what and when we</a:t>
            </a:r>
            <a:r>
              <a:rPr lang="en-AU" sz="1200" b="1" dirty="0"/>
              <a:t> should not, </a:t>
            </a:r>
            <a:r>
              <a:rPr lang="en-AU" sz="1200" dirty="0"/>
              <a:t>so much depends on the specific situation and time and people and conditions involved. It is up to you to designate what the right things to fear are –  what is noble and what is not. </a:t>
            </a:r>
          </a:p>
        </p:txBody>
      </p:sp>
      <p:sp>
        <p:nvSpPr>
          <p:cNvPr id="24" name="Footer Placeholder 1">
            <a:extLst>
              <a:ext uri="{FF2B5EF4-FFF2-40B4-BE49-F238E27FC236}">
                <a16:creationId xmlns:a16="http://schemas.microsoft.com/office/drawing/2014/main" id="{D77FD1C5-B30E-456D-A3BE-D01D443C02DA}"/>
              </a:ext>
            </a:extLst>
          </p:cNvPr>
          <p:cNvSpPr>
            <a:spLocks noGrp="1"/>
          </p:cNvSpPr>
          <p:nvPr>
            <p:ph type="ftr" sz="quarter" idx="11"/>
          </p:nvPr>
        </p:nvSpPr>
        <p:spPr>
          <a:xfrm>
            <a:off x="1900268" y="6501849"/>
            <a:ext cx="2814344" cy="365125"/>
          </a:xfrm>
        </p:spPr>
        <p:txBody>
          <a:bodyPr/>
          <a:lstStyle/>
          <a:p>
            <a:pPr algn="l"/>
            <a:endParaRPr lang="en-AU" sz="800" dirty="0">
              <a:solidFill>
                <a:schemeClr val="tx1"/>
              </a:solidFill>
              <a:latin typeface="ABCSans Light" panose="020B0303040403020204" pitchFamily="34" charset="0"/>
            </a:endParaRPr>
          </a:p>
        </p:txBody>
      </p:sp>
      <p:sp>
        <p:nvSpPr>
          <p:cNvPr id="19" name="Slide Number Placeholder 1">
            <a:extLst>
              <a:ext uri="{FF2B5EF4-FFF2-40B4-BE49-F238E27FC236}">
                <a16:creationId xmlns:a16="http://schemas.microsoft.com/office/drawing/2014/main" id="{02968BD1-455B-4CD6-B9E4-34B0029F3F03}"/>
              </a:ext>
            </a:extLst>
          </p:cNvPr>
          <p:cNvSpPr>
            <a:spLocks noGrp="1"/>
          </p:cNvSpPr>
          <p:nvPr>
            <p:ph type="sldNum" sz="quarter" idx="12"/>
          </p:nvPr>
        </p:nvSpPr>
        <p:spPr>
          <a:xfrm>
            <a:off x="8610600" y="6495493"/>
            <a:ext cx="2057400" cy="365125"/>
          </a:xfrm>
        </p:spPr>
        <p:txBody>
          <a:bodyPr/>
          <a:lstStyle/>
          <a:p>
            <a:fld id="{3B3850AD-9C9C-41FE-9D9D-0083644B8808}" type="slidenum">
              <a:rPr lang="en-AU" smtClean="0">
                <a:solidFill>
                  <a:schemeClr val="bg1"/>
                </a:solidFill>
                <a:latin typeface="ABCSans Bold" panose="020B0803040403020204" pitchFamily="34" charset="0"/>
              </a:rPr>
              <a:pPr/>
              <a:t>24</a:t>
            </a:fld>
            <a:endParaRPr lang="en-AU" dirty="0">
              <a:solidFill>
                <a:schemeClr val="bg1"/>
              </a:solidFill>
              <a:latin typeface="ABCSans Bold" panose="020B0803040403020204" pitchFamily="34" charset="0"/>
            </a:endParaRPr>
          </a:p>
        </p:txBody>
      </p:sp>
      <p:pic>
        <p:nvPicPr>
          <p:cNvPr id="25" name="Picture 24">
            <a:extLst>
              <a:ext uri="{FF2B5EF4-FFF2-40B4-BE49-F238E27FC236}">
                <a16:creationId xmlns:a16="http://schemas.microsoft.com/office/drawing/2014/main" id="{63E21161-678F-4424-ACDC-E862FDE43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6069" y="6551543"/>
            <a:ext cx="506997" cy="253499"/>
          </a:xfrm>
          <a:prstGeom prst="rect">
            <a:avLst/>
          </a:prstGeom>
        </p:spPr>
      </p:pic>
      <p:sp>
        <p:nvSpPr>
          <p:cNvPr id="10" name="Rectangle 9">
            <a:extLst>
              <a:ext uri="{FF2B5EF4-FFF2-40B4-BE49-F238E27FC236}">
                <a16:creationId xmlns:a16="http://schemas.microsoft.com/office/drawing/2014/main" id="{F5474E21-144D-45C8-8FE6-10425956D9E3}"/>
              </a:ext>
            </a:extLst>
          </p:cNvPr>
          <p:cNvSpPr/>
          <p:nvPr/>
        </p:nvSpPr>
        <p:spPr>
          <a:xfrm>
            <a:off x="0" y="6492875"/>
            <a:ext cx="12192000" cy="365125"/>
          </a:xfrm>
          <a:prstGeom prst="rect">
            <a:avLst/>
          </a:prstGeom>
          <a:solidFill>
            <a:srgbClr val="0067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a:p>
        </p:txBody>
      </p:sp>
      <p:sp>
        <p:nvSpPr>
          <p:cNvPr id="8" name="Slide Number Placeholder 1">
            <a:extLst>
              <a:ext uri="{FF2B5EF4-FFF2-40B4-BE49-F238E27FC236}">
                <a16:creationId xmlns:a16="http://schemas.microsoft.com/office/drawing/2014/main" id="{F4F6CC56-8AC3-4837-AF46-A85E9C0F1DE5}"/>
              </a:ext>
            </a:extLst>
          </p:cNvPr>
          <p:cNvSpPr txBox="1">
            <a:spLocks/>
          </p:cNvSpPr>
          <p:nvPr/>
        </p:nvSpPr>
        <p:spPr>
          <a:xfrm>
            <a:off x="9876771" y="648390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b="1" dirty="0">
                <a:solidFill>
                  <a:schemeClr val="bg1"/>
                </a:solidFill>
                <a:latin typeface="ABCSans Bold" panose="020B0803040403020204" pitchFamily="34" charset="0"/>
              </a:rPr>
              <a:t>21</a:t>
            </a:r>
          </a:p>
        </p:txBody>
      </p:sp>
      <p:sp>
        <p:nvSpPr>
          <p:cNvPr id="9" name="TextBox 8">
            <a:extLst>
              <a:ext uri="{FF2B5EF4-FFF2-40B4-BE49-F238E27FC236}">
                <a16:creationId xmlns:a16="http://schemas.microsoft.com/office/drawing/2014/main" id="{4DC52F5A-B91C-4C50-96CB-97F902B42DFE}"/>
              </a:ext>
            </a:extLst>
          </p:cNvPr>
          <p:cNvSpPr txBox="1"/>
          <p:nvPr/>
        </p:nvSpPr>
        <p:spPr>
          <a:xfrm>
            <a:off x="499759" y="184547"/>
            <a:ext cx="5212080" cy="400110"/>
          </a:xfrm>
          <a:prstGeom prst="rect">
            <a:avLst/>
          </a:prstGeom>
          <a:noFill/>
        </p:spPr>
        <p:txBody>
          <a:bodyPr wrap="square" rtlCol="0">
            <a:spAutoFit/>
          </a:bodyPr>
          <a:lstStyle/>
          <a:p>
            <a:r>
              <a:rPr lang="en-AU" sz="2000" b="1" dirty="0">
                <a:solidFill>
                  <a:srgbClr val="006786"/>
                </a:solidFill>
                <a:latin typeface="ABCSans Black" panose="020B0903040403020204" pitchFamily="34" charset="0"/>
              </a:rPr>
              <a:t>Should we always be brave?</a:t>
            </a:r>
            <a:endParaRPr lang="en-AU" sz="2000" b="1" dirty="0">
              <a:solidFill>
                <a:srgbClr val="0068BF"/>
              </a:solidFill>
              <a:latin typeface="ABCSans Black" panose="020B0903040403020204" pitchFamily="34" charset="0"/>
            </a:endParaRPr>
          </a:p>
        </p:txBody>
      </p:sp>
      <p:pic>
        <p:nvPicPr>
          <p:cNvPr id="12" name="Picture 11">
            <a:extLst>
              <a:ext uri="{FF2B5EF4-FFF2-40B4-BE49-F238E27FC236}">
                <a16:creationId xmlns:a16="http://schemas.microsoft.com/office/drawing/2014/main" id="{9BA0F5F8-0CAA-4D91-8706-5F1E64149F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7" y="6539713"/>
            <a:ext cx="506997" cy="253499"/>
          </a:xfrm>
          <a:prstGeom prst="rect">
            <a:avLst/>
          </a:prstGeom>
        </p:spPr>
      </p:pic>
      <p:pic>
        <p:nvPicPr>
          <p:cNvPr id="4" name="Graphic 3" descr="Lion">
            <a:extLst>
              <a:ext uri="{FF2B5EF4-FFF2-40B4-BE49-F238E27FC236}">
                <a16:creationId xmlns:a16="http://schemas.microsoft.com/office/drawing/2014/main" id="{15601B8F-257C-4949-8351-9F89B8231E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79827" y="1693677"/>
            <a:ext cx="5393634" cy="5393634"/>
          </a:xfrm>
          <a:prstGeom prst="rect">
            <a:avLst/>
          </a:prstGeom>
        </p:spPr>
      </p:pic>
    </p:spTree>
    <p:extLst>
      <p:ext uri="{BB962C8B-B14F-4D97-AF65-F5344CB8AC3E}">
        <p14:creationId xmlns:p14="http://schemas.microsoft.com/office/powerpoint/2010/main" val="20268713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24BEEA-01AA-49D8-AAB3-443601D08CB6}"/>
              </a:ext>
            </a:extLst>
          </p:cNvPr>
          <p:cNvSpPr/>
          <p:nvPr/>
        </p:nvSpPr>
        <p:spPr>
          <a:xfrm>
            <a:off x="499759" y="584657"/>
            <a:ext cx="10580063" cy="4893647"/>
          </a:xfrm>
          <a:prstGeom prst="rect">
            <a:avLst/>
          </a:prstGeom>
        </p:spPr>
        <p:txBody>
          <a:bodyPr wrap="square">
            <a:spAutoFit/>
          </a:bodyPr>
          <a:lstStyle/>
          <a:p>
            <a:r>
              <a:rPr lang="en-AU" sz="1200" dirty="0"/>
              <a:t>Next, you will listen to an excerpt from Malala </a:t>
            </a:r>
            <a:r>
              <a:rPr lang="en-AU" sz="1200" dirty="0" err="1"/>
              <a:t>Youfsazi</a:t>
            </a:r>
            <a:r>
              <a:rPr lang="en-AU" sz="1200" dirty="0"/>
              <a:t>. Before doing so, read a brief bio about Malala:</a:t>
            </a:r>
          </a:p>
          <a:p>
            <a:endParaRPr lang="en-AU" sz="1200" dirty="0"/>
          </a:p>
          <a:p>
            <a:r>
              <a:rPr lang="en-AU" sz="1200" dirty="0"/>
              <a:t>Malala Yousafzai is a Pakistani activist. When she was 11, the Taliban took control of her town and ordered girls not to go to school. Malala began speaking up for a woman’s right to get an education, even though it was dangerous to do so. In 2012, when she was 16, Malala was shot. Luckily, she made a full recovery and continues to advocate for women’s rights. Malala was awarded the Nobel Peace Prize in 2014, making her the youngest person to become a Nobel Laureate.</a:t>
            </a:r>
          </a:p>
          <a:p>
            <a:endParaRPr lang="en-AU" sz="1200" dirty="0"/>
          </a:p>
          <a:p>
            <a:r>
              <a:rPr lang="en-AU" sz="1200" dirty="0"/>
              <a:t>Listen to Chapter 20 and 21 of her book ‘I am Malala’:</a:t>
            </a:r>
          </a:p>
          <a:p>
            <a:endParaRPr lang="en-AU" sz="1200" dirty="0"/>
          </a:p>
          <a:p>
            <a:r>
              <a:rPr lang="en-AU" sz="1200" dirty="0">
                <a:hlinkClick r:id="rId2"/>
              </a:rPr>
              <a:t>https://www.youtube.com/watch?v=eRFrTYV7zwI</a:t>
            </a:r>
            <a:endParaRPr lang="en-AU" sz="1200" dirty="0"/>
          </a:p>
          <a:p>
            <a:endParaRPr lang="en-AU" sz="1200" dirty="0"/>
          </a:p>
          <a:p>
            <a:r>
              <a:rPr lang="en-AU" sz="1200" dirty="0">
                <a:hlinkClick r:id="rId3"/>
              </a:rPr>
              <a:t>https://www.youtube.com/watch?v=NUvZlj65kO4</a:t>
            </a:r>
            <a:endParaRPr lang="en-AU" sz="1200" dirty="0"/>
          </a:p>
          <a:p>
            <a:endParaRPr lang="en-AU" sz="1200" dirty="0"/>
          </a:p>
          <a:p>
            <a:r>
              <a:rPr lang="en-AU" sz="1200" dirty="0"/>
              <a:t>After hearing this excerpt, students should discuss as a group: Was it right for Malala to have been brave in this situation?</a:t>
            </a:r>
          </a:p>
          <a:p>
            <a:endParaRPr lang="en-AU" sz="1200" dirty="0"/>
          </a:p>
          <a:p>
            <a:r>
              <a:rPr lang="en-AU" sz="1200" dirty="0"/>
              <a:t>What if she had died? Would she have still been right to act the way she did?</a:t>
            </a:r>
          </a:p>
          <a:p>
            <a:endParaRPr lang="en-AU" sz="1200" dirty="0"/>
          </a:p>
          <a:p>
            <a:r>
              <a:rPr lang="en-AU" sz="1200" dirty="0"/>
              <a:t>Was this a noble cause? Why / why not?</a:t>
            </a:r>
          </a:p>
          <a:p>
            <a:endParaRPr lang="en-AU" sz="1200" dirty="0"/>
          </a:p>
          <a:p>
            <a:r>
              <a:rPr lang="en-AU" sz="1200" dirty="0"/>
              <a:t>Next, ask: it was dangerous for Malala to stand up for her rights. But is it also dangerous to remain silent out of fear?</a:t>
            </a:r>
          </a:p>
          <a:p>
            <a:endParaRPr lang="en-AU" sz="1200" dirty="0"/>
          </a:p>
          <a:p>
            <a:r>
              <a:rPr lang="en-AU" sz="1200" dirty="0"/>
              <a:t>What danger does this pose? What is dangerous about fear?</a:t>
            </a:r>
          </a:p>
          <a:p>
            <a:endParaRPr lang="en-AU" sz="1200" b="1" dirty="0"/>
          </a:p>
          <a:p>
            <a:r>
              <a:rPr lang="en-AU" sz="1200" b="1" dirty="0"/>
              <a:t>Consolidation</a:t>
            </a:r>
            <a:endParaRPr lang="en-AU" sz="1200" dirty="0"/>
          </a:p>
          <a:p>
            <a:endParaRPr lang="en-AU" sz="1200" dirty="0"/>
          </a:p>
          <a:p>
            <a:r>
              <a:rPr lang="en-AU" sz="1200" dirty="0"/>
              <a:t>Finish the activity by watching Malala discuss courage and the ‘danger of fear’:</a:t>
            </a:r>
          </a:p>
          <a:p>
            <a:r>
              <a:rPr lang="en-AU" sz="1200" u="sng" dirty="0">
                <a:hlinkClick r:id="rId4"/>
              </a:rPr>
              <a:t>https://www.oprah.com/own-super-soul-sunday/malala-yousafzai-on-the-dangers-of-choosing-fear-over-courage-video</a:t>
            </a:r>
            <a:endParaRPr lang="en-AU" sz="1200" dirty="0"/>
          </a:p>
        </p:txBody>
      </p:sp>
      <p:sp>
        <p:nvSpPr>
          <p:cNvPr id="24" name="Footer Placeholder 1">
            <a:extLst>
              <a:ext uri="{FF2B5EF4-FFF2-40B4-BE49-F238E27FC236}">
                <a16:creationId xmlns:a16="http://schemas.microsoft.com/office/drawing/2014/main" id="{D77FD1C5-B30E-456D-A3BE-D01D443C02DA}"/>
              </a:ext>
            </a:extLst>
          </p:cNvPr>
          <p:cNvSpPr>
            <a:spLocks noGrp="1"/>
          </p:cNvSpPr>
          <p:nvPr>
            <p:ph type="ftr" sz="quarter" idx="11"/>
          </p:nvPr>
        </p:nvSpPr>
        <p:spPr>
          <a:xfrm>
            <a:off x="1900268" y="6501849"/>
            <a:ext cx="2814344" cy="365125"/>
          </a:xfrm>
        </p:spPr>
        <p:txBody>
          <a:bodyPr/>
          <a:lstStyle/>
          <a:p>
            <a:pPr algn="l"/>
            <a:endParaRPr lang="en-AU" sz="800" dirty="0">
              <a:solidFill>
                <a:schemeClr val="tx1"/>
              </a:solidFill>
              <a:latin typeface="ABCSans Light" panose="020B0303040403020204" pitchFamily="34" charset="0"/>
            </a:endParaRPr>
          </a:p>
        </p:txBody>
      </p:sp>
      <p:sp>
        <p:nvSpPr>
          <p:cNvPr id="19" name="Slide Number Placeholder 1">
            <a:extLst>
              <a:ext uri="{FF2B5EF4-FFF2-40B4-BE49-F238E27FC236}">
                <a16:creationId xmlns:a16="http://schemas.microsoft.com/office/drawing/2014/main" id="{02968BD1-455B-4CD6-B9E4-34B0029F3F03}"/>
              </a:ext>
            </a:extLst>
          </p:cNvPr>
          <p:cNvSpPr>
            <a:spLocks noGrp="1"/>
          </p:cNvSpPr>
          <p:nvPr>
            <p:ph type="sldNum" sz="quarter" idx="12"/>
          </p:nvPr>
        </p:nvSpPr>
        <p:spPr>
          <a:xfrm>
            <a:off x="8610600" y="6495493"/>
            <a:ext cx="2057400" cy="365125"/>
          </a:xfrm>
        </p:spPr>
        <p:txBody>
          <a:bodyPr/>
          <a:lstStyle/>
          <a:p>
            <a:fld id="{3B3850AD-9C9C-41FE-9D9D-0083644B8808}" type="slidenum">
              <a:rPr lang="en-AU" smtClean="0">
                <a:solidFill>
                  <a:schemeClr val="bg1"/>
                </a:solidFill>
                <a:latin typeface="ABCSans Bold" panose="020B0803040403020204" pitchFamily="34" charset="0"/>
              </a:rPr>
              <a:pPr/>
              <a:t>25</a:t>
            </a:fld>
            <a:endParaRPr lang="en-AU" dirty="0">
              <a:solidFill>
                <a:schemeClr val="bg1"/>
              </a:solidFill>
              <a:latin typeface="ABCSans Bold" panose="020B0803040403020204" pitchFamily="34" charset="0"/>
            </a:endParaRPr>
          </a:p>
        </p:txBody>
      </p:sp>
      <p:pic>
        <p:nvPicPr>
          <p:cNvPr id="25" name="Picture 24">
            <a:extLst>
              <a:ext uri="{FF2B5EF4-FFF2-40B4-BE49-F238E27FC236}">
                <a16:creationId xmlns:a16="http://schemas.microsoft.com/office/drawing/2014/main" id="{63E21161-678F-4424-ACDC-E862FDE435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6069" y="6551543"/>
            <a:ext cx="506997" cy="253499"/>
          </a:xfrm>
          <a:prstGeom prst="rect">
            <a:avLst/>
          </a:prstGeom>
        </p:spPr>
      </p:pic>
      <p:sp>
        <p:nvSpPr>
          <p:cNvPr id="10" name="Rectangle 9">
            <a:extLst>
              <a:ext uri="{FF2B5EF4-FFF2-40B4-BE49-F238E27FC236}">
                <a16:creationId xmlns:a16="http://schemas.microsoft.com/office/drawing/2014/main" id="{F5474E21-144D-45C8-8FE6-10425956D9E3}"/>
              </a:ext>
            </a:extLst>
          </p:cNvPr>
          <p:cNvSpPr/>
          <p:nvPr/>
        </p:nvSpPr>
        <p:spPr>
          <a:xfrm>
            <a:off x="0" y="6492875"/>
            <a:ext cx="12192000" cy="365125"/>
          </a:xfrm>
          <a:prstGeom prst="rect">
            <a:avLst/>
          </a:prstGeom>
          <a:solidFill>
            <a:srgbClr val="0067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8" name="Slide Number Placeholder 1">
            <a:extLst>
              <a:ext uri="{FF2B5EF4-FFF2-40B4-BE49-F238E27FC236}">
                <a16:creationId xmlns:a16="http://schemas.microsoft.com/office/drawing/2014/main" id="{F4F6CC56-8AC3-4837-AF46-A85E9C0F1DE5}"/>
              </a:ext>
            </a:extLst>
          </p:cNvPr>
          <p:cNvSpPr txBox="1">
            <a:spLocks/>
          </p:cNvSpPr>
          <p:nvPr/>
        </p:nvSpPr>
        <p:spPr>
          <a:xfrm>
            <a:off x="9876771" y="648390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b="1" dirty="0">
                <a:solidFill>
                  <a:schemeClr val="bg1"/>
                </a:solidFill>
                <a:latin typeface="ABCSans Bold" panose="020B0803040403020204" pitchFamily="34" charset="0"/>
              </a:rPr>
              <a:t>22</a:t>
            </a:r>
          </a:p>
        </p:txBody>
      </p:sp>
      <p:pic>
        <p:nvPicPr>
          <p:cNvPr id="12" name="Picture 11">
            <a:extLst>
              <a:ext uri="{FF2B5EF4-FFF2-40B4-BE49-F238E27FC236}">
                <a16:creationId xmlns:a16="http://schemas.microsoft.com/office/drawing/2014/main" id="{9BA0F5F8-0CAA-4D91-8706-5F1E64149F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07" y="6539713"/>
            <a:ext cx="506997" cy="253499"/>
          </a:xfrm>
          <a:prstGeom prst="rect">
            <a:avLst/>
          </a:prstGeom>
        </p:spPr>
      </p:pic>
      <p:pic>
        <p:nvPicPr>
          <p:cNvPr id="11" name="Graphic 10" descr="Lion">
            <a:extLst>
              <a:ext uri="{FF2B5EF4-FFF2-40B4-BE49-F238E27FC236}">
                <a16:creationId xmlns:a16="http://schemas.microsoft.com/office/drawing/2014/main" id="{E405AB32-AE6B-477A-9F3D-F1339CC8D61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79827" y="1693677"/>
            <a:ext cx="5393634" cy="5393634"/>
          </a:xfrm>
          <a:prstGeom prst="rect">
            <a:avLst/>
          </a:prstGeom>
        </p:spPr>
      </p:pic>
    </p:spTree>
    <p:extLst>
      <p:ext uri="{BB962C8B-B14F-4D97-AF65-F5344CB8AC3E}">
        <p14:creationId xmlns:p14="http://schemas.microsoft.com/office/powerpoint/2010/main" val="2315725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82BC78-B6F6-4DC5-B404-F4228D39C9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8946"/>
            <a:ext cx="12192000" cy="8223094"/>
          </a:xfrm>
          <a:prstGeom prst="rect">
            <a:avLst/>
          </a:prstGeom>
        </p:spPr>
      </p:pic>
    </p:spTree>
    <p:extLst>
      <p:ext uri="{BB962C8B-B14F-4D97-AF65-F5344CB8AC3E}">
        <p14:creationId xmlns:p14="http://schemas.microsoft.com/office/powerpoint/2010/main" val="100564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Earth globe Asia and Australia">
            <a:extLst>
              <a:ext uri="{FF2B5EF4-FFF2-40B4-BE49-F238E27FC236}">
                <a16:creationId xmlns:a16="http://schemas.microsoft.com/office/drawing/2014/main" id="{0E83B251-C985-43E2-9299-33FFD6C41EB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52816" y="1049997"/>
            <a:ext cx="5816977" cy="5816977"/>
          </a:xfrm>
          <a:prstGeom prst="rect">
            <a:avLst/>
          </a:prstGeom>
        </p:spPr>
      </p:pic>
      <p:sp>
        <p:nvSpPr>
          <p:cNvPr id="6" name="Rectangle 5">
            <a:extLst>
              <a:ext uri="{FF2B5EF4-FFF2-40B4-BE49-F238E27FC236}">
                <a16:creationId xmlns:a16="http://schemas.microsoft.com/office/drawing/2014/main" id="{1624BEEA-01AA-49D8-AAB3-443601D08CB6}"/>
              </a:ext>
            </a:extLst>
          </p:cNvPr>
          <p:cNvSpPr/>
          <p:nvPr/>
        </p:nvSpPr>
        <p:spPr>
          <a:xfrm>
            <a:off x="499759" y="584657"/>
            <a:ext cx="10580063" cy="6001643"/>
          </a:xfrm>
          <a:prstGeom prst="rect">
            <a:avLst/>
          </a:prstGeom>
        </p:spPr>
        <p:txBody>
          <a:bodyPr wrap="square">
            <a:spAutoFit/>
          </a:bodyPr>
          <a:lstStyle/>
          <a:p>
            <a:r>
              <a:rPr lang="en-AU" sz="1200" dirty="0"/>
              <a:t>Begin by providing an informal definition of the word ‘utopia’. </a:t>
            </a:r>
          </a:p>
          <a:p>
            <a:endParaRPr lang="en-AU" sz="1200" dirty="0"/>
          </a:p>
          <a:p>
            <a:r>
              <a:rPr lang="en-AU" sz="1200" dirty="0"/>
              <a:t>A utopia is a community or society possessing highly desirable or near-perfect qualities. It is an imagined place or state of things in which everything is good for everyone. </a:t>
            </a:r>
          </a:p>
          <a:p>
            <a:endParaRPr lang="en-AU" sz="1200" dirty="0"/>
          </a:p>
          <a:p>
            <a:r>
              <a:rPr lang="en-AU" sz="1200" dirty="0"/>
              <a:t>But can these worlds ever exist in reality?</a:t>
            </a:r>
          </a:p>
          <a:p>
            <a:endParaRPr lang="en-AU" sz="1200" dirty="0"/>
          </a:p>
          <a:p>
            <a:r>
              <a:rPr lang="en-AU" sz="1200" dirty="0"/>
              <a:t>And, if the Utopian ideal becomes a reality, does that mean humans are happier?</a:t>
            </a:r>
            <a:br>
              <a:rPr lang="en-AU" sz="1200" dirty="0"/>
            </a:br>
            <a:br>
              <a:rPr lang="en-AU" sz="1200" dirty="0"/>
            </a:br>
            <a:r>
              <a:rPr lang="en-AU" sz="1200" dirty="0"/>
              <a:t>Ask students to brainstorm some initial ideas for what might be found in a utopia (e.g. no crime, equality, everyone gets what they want).</a:t>
            </a:r>
          </a:p>
          <a:p>
            <a:r>
              <a:rPr lang="en-AU" sz="1200" dirty="0"/>
              <a:t>It might help to watch some segments from recognisable films that feature Utopian communities:</a:t>
            </a:r>
          </a:p>
          <a:p>
            <a:r>
              <a:rPr lang="en-AU" sz="1200" dirty="0"/>
              <a:t> </a:t>
            </a:r>
          </a:p>
          <a:p>
            <a:r>
              <a:rPr lang="en-AU" sz="1200" dirty="0">
                <a:hlinkClick r:id="rId4"/>
              </a:rPr>
              <a:t>Zootopia</a:t>
            </a:r>
            <a:endParaRPr lang="en-AU" sz="1200" dirty="0"/>
          </a:p>
          <a:p>
            <a:r>
              <a:rPr lang="en-AU" sz="1200" dirty="0">
                <a:hlinkClick r:id="rId5"/>
              </a:rPr>
              <a:t>Wall-E</a:t>
            </a:r>
            <a:endParaRPr lang="en-AU" sz="1200" dirty="0"/>
          </a:p>
          <a:p>
            <a:r>
              <a:rPr lang="de-DE" sz="1200" dirty="0">
                <a:hlinkClick r:id="rId6"/>
              </a:rPr>
              <a:t>Hunger Games</a:t>
            </a:r>
            <a:endParaRPr lang="en-AU" sz="1200" dirty="0"/>
          </a:p>
          <a:p>
            <a:r>
              <a:rPr lang="de-DE" sz="1200" dirty="0"/>
              <a:t> </a:t>
            </a:r>
            <a:endParaRPr lang="en-AU" sz="1200" dirty="0"/>
          </a:p>
          <a:p>
            <a:r>
              <a:rPr lang="en-AU" sz="1200" dirty="0"/>
              <a:t>Next, you will conduct a research activity with students in which they examine a real-life community that has attempted to create a utopian society. Students may work individually or in partners for this part of the lesson. </a:t>
            </a:r>
            <a:br>
              <a:rPr lang="en-AU" sz="1200" dirty="0"/>
            </a:br>
            <a:endParaRPr lang="en-AU" sz="1200" dirty="0"/>
          </a:p>
          <a:p>
            <a:r>
              <a:rPr lang="en-AU" sz="1200" dirty="0"/>
              <a:t>Direct students to the Twin Oaks website (</a:t>
            </a:r>
            <a:r>
              <a:rPr lang="en-AU" sz="1200" u="sng" dirty="0">
                <a:hlinkClick r:id="rId7"/>
              </a:rPr>
              <a:t>https://www.twinoaks.org/</a:t>
            </a:r>
            <a:r>
              <a:rPr lang="en-AU" sz="1200" dirty="0"/>
              <a:t>) </a:t>
            </a:r>
            <a:br>
              <a:rPr lang="en-AU" sz="1200" dirty="0"/>
            </a:br>
            <a:endParaRPr lang="en-AU" sz="1200" dirty="0"/>
          </a:p>
          <a:p>
            <a:r>
              <a:rPr lang="en-AU" sz="1200" dirty="0"/>
              <a:t>Provide students with the following questions to answer as they research Twin Oaks:</a:t>
            </a:r>
          </a:p>
          <a:p>
            <a:r>
              <a:rPr lang="en-AU" sz="1200" dirty="0"/>
              <a:t> </a:t>
            </a:r>
          </a:p>
          <a:p>
            <a:pPr marL="171450" lvl="0" indent="-171450">
              <a:buFont typeface="Arial" panose="020B0604020202020204" pitchFamily="34" charset="0"/>
              <a:buChar char="•"/>
            </a:pPr>
            <a:r>
              <a:rPr lang="en-AU" sz="1200" dirty="0"/>
              <a:t>What are the values this community embodies?</a:t>
            </a:r>
          </a:p>
          <a:p>
            <a:pPr marL="171450" lvl="0" indent="-171450">
              <a:buFont typeface="Arial" panose="020B0604020202020204" pitchFamily="34" charset="0"/>
              <a:buChar char="•"/>
            </a:pPr>
            <a:r>
              <a:rPr lang="en-AU" sz="1200" dirty="0"/>
              <a:t>Are there any rules or regulations for membership?</a:t>
            </a:r>
          </a:p>
          <a:p>
            <a:pPr marL="171450" lvl="0" indent="-171450">
              <a:buFont typeface="Arial" panose="020B0604020202020204" pitchFamily="34" charset="0"/>
              <a:buChar char="•"/>
            </a:pPr>
            <a:r>
              <a:rPr lang="en-AU" sz="1200" dirty="0"/>
              <a:t>How does one become a member of this community?</a:t>
            </a:r>
          </a:p>
          <a:p>
            <a:pPr marL="171450" lvl="0" indent="-171450">
              <a:buFont typeface="Arial" panose="020B0604020202020204" pitchFamily="34" charset="0"/>
              <a:buChar char="•"/>
            </a:pPr>
            <a:r>
              <a:rPr lang="en-AU" sz="1200" dirty="0"/>
              <a:t>IS it free or does it cost money?</a:t>
            </a:r>
          </a:p>
          <a:p>
            <a:pPr marL="171450" lvl="0" indent="-171450">
              <a:buFont typeface="Arial" panose="020B0604020202020204" pitchFamily="34" charset="0"/>
              <a:buChar char="•"/>
            </a:pPr>
            <a:r>
              <a:rPr lang="en-AU" sz="1200" dirty="0"/>
              <a:t>Would you like to live at Twin Oaks? Why / why not?</a:t>
            </a:r>
            <a:br>
              <a:rPr lang="en-AU" sz="1200" dirty="0"/>
            </a:br>
            <a:endParaRPr lang="en-AU" sz="1200" dirty="0"/>
          </a:p>
          <a:p>
            <a:r>
              <a:rPr lang="en-AU" sz="1200" dirty="0"/>
              <a:t>Still in groups / pairs, provide each with 10 strips of paper. Ask students to come up with 10 values that they all share and would like to include in their own utopian society. Have students write these values on the strips of paper.</a:t>
            </a:r>
            <a:br>
              <a:rPr lang="en-AU" sz="1200" dirty="0"/>
            </a:br>
            <a:endParaRPr lang="en-AU" sz="1200" dirty="0"/>
          </a:p>
        </p:txBody>
      </p:sp>
      <p:sp>
        <p:nvSpPr>
          <p:cNvPr id="24" name="Footer Placeholder 1">
            <a:extLst>
              <a:ext uri="{FF2B5EF4-FFF2-40B4-BE49-F238E27FC236}">
                <a16:creationId xmlns:a16="http://schemas.microsoft.com/office/drawing/2014/main" id="{D77FD1C5-B30E-456D-A3BE-D01D443C02DA}"/>
              </a:ext>
            </a:extLst>
          </p:cNvPr>
          <p:cNvSpPr>
            <a:spLocks noGrp="1"/>
          </p:cNvSpPr>
          <p:nvPr>
            <p:ph type="ftr" sz="quarter" idx="11"/>
          </p:nvPr>
        </p:nvSpPr>
        <p:spPr>
          <a:xfrm>
            <a:off x="1900268" y="6501849"/>
            <a:ext cx="2814344" cy="365125"/>
          </a:xfrm>
        </p:spPr>
        <p:txBody>
          <a:bodyPr/>
          <a:lstStyle/>
          <a:p>
            <a:pPr algn="l"/>
            <a:endParaRPr lang="en-AU" sz="800" dirty="0">
              <a:solidFill>
                <a:schemeClr val="tx1"/>
              </a:solidFill>
              <a:latin typeface="ABCSans Light" panose="020B0303040403020204" pitchFamily="34" charset="0"/>
            </a:endParaRPr>
          </a:p>
        </p:txBody>
      </p:sp>
      <p:sp>
        <p:nvSpPr>
          <p:cNvPr id="19" name="Slide Number Placeholder 1">
            <a:extLst>
              <a:ext uri="{FF2B5EF4-FFF2-40B4-BE49-F238E27FC236}">
                <a16:creationId xmlns:a16="http://schemas.microsoft.com/office/drawing/2014/main" id="{02968BD1-455B-4CD6-B9E4-34B0029F3F03}"/>
              </a:ext>
            </a:extLst>
          </p:cNvPr>
          <p:cNvSpPr>
            <a:spLocks noGrp="1"/>
          </p:cNvSpPr>
          <p:nvPr>
            <p:ph type="sldNum" sz="quarter" idx="12"/>
          </p:nvPr>
        </p:nvSpPr>
        <p:spPr>
          <a:xfrm>
            <a:off x="8610600" y="6495493"/>
            <a:ext cx="2057400" cy="365125"/>
          </a:xfrm>
        </p:spPr>
        <p:txBody>
          <a:bodyPr/>
          <a:lstStyle/>
          <a:p>
            <a:fld id="{3B3850AD-9C9C-41FE-9D9D-0083644B8808}" type="slidenum">
              <a:rPr lang="en-AU" smtClean="0">
                <a:solidFill>
                  <a:schemeClr val="bg1"/>
                </a:solidFill>
                <a:latin typeface="ABCSans Bold" panose="020B0803040403020204" pitchFamily="34" charset="0"/>
              </a:rPr>
              <a:pPr/>
              <a:t>27</a:t>
            </a:fld>
            <a:endParaRPr lang="en-AU" dirty="0">
              <a:solidFill>
                <a:schemeClr val="bg1"/>
              </a:solidFill>
              <a:latin typeface="ABCSans Bold" panose="020B0803040403020204" pitchFamily="34" charset="0"/>
            </a:endParaRPr>
          </a:p>
        </p:txBody>
      </p:sp>
      <p:pic>
        <p:nvPicPr>
          <p:cNvPr id="25" name="Picture 24">
            <a:extLst>
              <a:ext uri="{FF2B5EF4-FFF2-40B4-BE49-F238E27FC236}">
                <a16:creationId xmlns:a16="http://schemas.microsoft.com/office/drawing/2014/main" id="{63E21161-678F-4424-ACDC-E862FDE435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6069" y="6551543"/>
            <a:ext cx="506997" cy="253499"/>
          </a:xfrm>
          <a:prstGeom prst="rect">
            <a:avLst/>
          </a:prstGeom>
        </p:spPr>
      </p:pic>
      <p:sp>
        <p:nvSpPr>
          <p:cNvPr id="10" name="Rectangle 9">
            <a:extLst>
              <a:ext uri="{FF2B5EF4-FFF2-40B4-BE49-F238E27FC236}">
                <a16:creationId xmlns:a16="http://schemas.microsoft.com/office/drawing/2014/main" id="{F5474E21-144D-45C8-8FE6-10425956D9E3}"/>
              </a:ext>
            </a:extLst>
          </p:cNvPr>
          <p:cNvSpPr/>
          <p:nvPr/>
        </p:nvSpPr>
        <p:spPr>
          <a:xfrm>
            <a:off x="0" y="6492875"/>
            <a:ext cx="12192000" cy="365125"/>
          </a:xfrm>
          <a:prstGeom prst="rect">
            <a:avLst/>
          </a:prstGeom>
          <a:solidFill>
            <a:srgbClr val="0067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8" name="Slide Number Placeholder 1">
            <a:extLst>
              <a:ext uri="{FF2B5EF4-FFF2-40B4-BE49-F238E27FC236}">
                <a16:creationId xmlns:a16="http://schemas.microsoft.com/office/drawing/2014/main" id="{F4F6CC56-8AC3-4837-AF46-A85E9C0F1DE5}"/>
              </a:ext>
            </a:extLst>
          </p:cNvPr>
          <p:cNvSpPr txBox="1">
            <a:spLocks/>
          </p:cNvSpPr>
          <p:nvPr/>
        </p:nvSpPr>
        <p:spPr>
          <a:xfrm>
            <a:off x="9876771" y="648390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b="1" dirty="0">
                <a:solidFill>
                  <a:schemeClr val="bg1"/>
                </a:solidFill>
                <a:latin typeface="ABCSans Bold" panose="020B0803040403020204" pitchFamily="34" charset="0"/>
              </a:rPr>
              <a:t>24</a:t>
            </a:r>
          </a:p>
        </p:txBody>
      </p:sp>
      <p:sp>
        <p:nvSpPr>
          <p:cNvPr id="9" name="TextBox 8">
            <a:extLst>
              <a:ext uri="{FF2B5EF4-FFF2-40B4-BE49-F238E27FC236}">
                <a16:creationId xmlns:a16="http://schemas.microsoft.com/office/drawing/2014/main" id="{4DC52F5A-B91C-4C50-96CB-97F902B42DFE}"/>
              </a:ext>
            </a:extLst>
          </p:cNvPr>
          <p:cNvSpPr txBox="1"/>
          <p:nvPr/>
        </p:nvSpPr>
        <p:spPr>
          <a:xfrm>
            <a:off x="499759" y="197830"/>
            <a:ext cx="5212080" cy="400110"/>
          </a:xfrm>
          <a:prstGeom prst="rect">
            <a:avLst/>
          </a:prstGeom>
          <a:noFill/>
        </p:spPr>
        <p:txBody>
          <a:bodyPr wrap="square" rtlCol="0">
            <a:spAutoFit/>
          </a:bodyPr>
          <a:lstStyle/>
          <a:p>
            <a:r>
              <a:rPr lang="en-AU" sz="2000" b="1" dirty="0">
                <a:solidFill>
                  <a:srgbClr val="006786"/>
                </a:solidFill>
                <a:latin typeface="ABCSans Black" panose="020B0903040403020204" pitchFamily="34" charset="0"/>
              </a:rPr>
              <a:t>Can we build a world that works for everyone?</a:t>
            </a:r>
            <a:endParaRPr lang="en-AU" sz="2000" b="1" dirty="0">
              <a:solidFill>
                <a:srgbClr val="0068BF"/>
              </a:solidFill>
              <a:latin typeface="ABCSans Black" panose="020B0903040403020204" pitchFamily="34" charset="0"/>
            </a:endParaRPr>
          </a:p>
        </p:txBody>
      </p:sp>
      <p:pic>
        <p:nvPicPr>
          <p:cNvPr id="12" name="Picture 11">
            <a:extLst>
              <a:ext uri="{FF2B5EF4-FFF2-40B4-BE49-F238E27FC236}">
                <a16:creationId xmlns:a16="http://schemas.microsoft.com/office/drawing/2014/main" id="{9BA0F5F8-0CAA-4D91-8706-5F1E64149F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207" y="6539713"/>
            <a:ext cx="506997" cy="253499"/>
          </a:xfrm>
          <a:prstGeom prst="rect">
            <a:avLst/>
          </a:prstGeom>
        </p:spPr>
      </p:pic>
    </p:spTree>
    <p:extLst>
      <p:ext uri="{BB962C8B-B14F-4D97-AF65-F5344CB8AC3E}">
        <p14:creationId xmlns:p14="http://schemas.microsoft.com/office/powerpoint/2010/main" val="4034171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Earth globe Asia and Australia">
            <a:extLst>
              <a:ext uri="{FF2B5EF4-FFF2-40B4-BE49-F238E27FC236}">
                <a16:creationId xmlns:a16="http://schemas.microsoft.com/office/drawing/2014/main" id="{0E83B251-C985-43E2-9299-33FFD6C41EB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52816" y="1049997"/>
            <a:ext cx="5816977" cy="5816977"/>
          </a:xfrm>
          <a:prstGeom prst="rect">
            <a:avLst/>
          </a:prstGeom>
        </p:spPr>
      </p:pic>
      <p:sp>
        <p:nvSpPr>
          <p:cNvPr id="6" name="Rectangle 5">
            <a:extLst>
              <a:ext uri="{FF2B5EF4-FFF2-40B4-BE49-F238E27FC236}">
                <a16:creationId xmlns:a16="http://schemas.microsoft.com/office/drawing/2014/main" id="{1624BEEA-01AA-49D8-AAB3-443601D08CB6}"/>
              </a:ext>
            </a:extLst>
          </p:cNvPr>
          <p:cNvSpPr/>
          <p:nvPr/>
        </p:nvSpPr>
        <p:spPr>
          <a:xfrm>
            <a:off x="499759" y="584657"/>
            <a:ext cx="10580063" cy="5078313"/>
          </a:xfrm>
          <a:prstGeom prst="rect">
            <a:avLst/>
          </a:prstGeom>
        </p:spPr>
        <p:txBody>
          <a:bodyPr wrap="square">
            <a:spAutoFit/>
          </a:bodyPr>
          <a:lstStyle/>
          <a:p>
            <a:r>
              <a:rPr lang="en-AU" sz="1200" dirty="0"/>
              <a:t>Next, students will discuss the following questions and take notes:</a:t>
            </a:r>
          </a:p>
          <a:p>
            <a:endParaRPr lang="en-AU" sz="1200" dirty="0"/>
          </a:p>
          <a:p>
            <a:r>
              <a:rPr lang="en-AU" sz="1200" dirty="0"/>
              <a:t>Who is the boss of the society?</a:t>
            </a:r>
          </a:p>
          <a:p>
            <a:r>
              <a:rPr lang="en-AU" sz="1200" dirty="0"/>
              <a:t>What would people do for fun?</a:t>
            </a:r>
          </a:p>
          <a:p>
            <a:r>
              <a:rPr lang="en-AU" sz="1200" dirty="0"/>
              <a:t>What type of government would exist?</a:t>
            </a:r>
          </a:p>
          <a:p>
            <a:r>
              <a:rPr lang="en-AU" sz="1200" dirty="0"/>
              <a:t>How will wealth be earned and distributed?</a:t>
            </a:r>
          </a:p>
          <a:p>
            <a:r>
              <a:rPr lang="en-AU" sz="1200" dirty="0"/>
              <a:t>What will school look like?</a:t>
            </a:r>
          </a:p>
          <a:p>
            <a:r>
              <a:rPr lang="en-AU" sz="1200" dirty="0"/>
              <a:t>What about crime and punishment?</a:t>
            </a:r>
          </a:p>
          <a:p>
            <a:r>
              <a:rPr lang="en-AU" sz="1200" dirty="0"/>
              <a:t>What else would your perfect society have?</a:t>
            </a:r>
          </a:p>
          <a:p>
            <a:endParaRPr lang="en-AU" sz="1200" dirty="0"/>
          </a:p>
          <a:p>
            <a:r>
              <a:rPr lang="en-AU" sz="1200" dirty="0"/>
              <a:t>Next, each member of the group will be given a role and will be asked to assist with planning. Remember: you are not just planning a city. This is utopia – a world that is fair and good for all.   </a:t>
            </a:r>
          </a:p>
          <a:p>
            <a:endParaRPr lang="en-AU" sz="1200" dirty="0"/>
          </a:p>
          <a:p>
            <a:r>
              <a:rPr lang="en-AU" sz="1200" b="1" dirty="0"/>
              <a:t>Political leader</a:t>
            </a:r>
          </a:p>
          <a:p>
            <a:endParaRPr lang="en-AU" sz="1200" dirty="0"/>
          </a:p>
          <a:p>
            <a:r>
              <a:rPr lang="en-AU" sz="1200" dirty="0"/>
              <a:t>1. List of Rules: Develop a list of seven to ten rules that all community members would follow. Give a rationale for each rule.</a:t>
            </a:r>
          </a:p>
          <a:p>
            <a:r>
              <a:rPr lang="en-AU" sz="1200" dirty="0"/>
              <a:t>2. Values statement.  Write a brief statement (one to two paragraphs) citing the reasons for your formation of a Utopian society. In other words, what specifically don't you like about our current society? </a:t>
            </a:r>
          </a:p>
          <a:p>
            <a:r>
              <a:rPr lang="en-AU" sz="1200" dirty="0"/>
              <a:t>3. Governing Body: How will the government of this utopia be structured? Will you have a democracy, anarchy, monarchy, or dictatorship? How will your utopia make decisions?</a:t>
            </a:r>
          </a:p>
          <a:p>
            <a:endParaRPr lang="en-AU" sz="1200" dirty="0"/>
          </a:p>
          <a:p>
            <a:r>
              <a:rPr lang="en-AU" sz="1200" b="1" dirty="0"/>
              <a:t>Urban Planner</a:t>
            </a:r>
          </a:p>
          <a:p>
            <a:pPr lvl="1"/>
            <a:endParaRPr lang="en-AU" sz="1200" dirty="0"/>
          </a:p>
          <a:p>
            <a:pPr marL="0" lvl="1"/>
            <a:r>
              <a:rPr lang="en-AU" sz="1200" dirty="0"/>
              <a:t>Geographic location. Where will your utopia be located? What is the climate like?</a:t>
            </a:r>
          </a:p>
          <a:p>
            <a:pPr lvl="1" indent="-457200"/>
            <a:r>
              <a:rPr lang="en-AU" sz="1200" dirty="0"/>
              <a:t>What buildings, facilities and landscape features will you have? You will have to include schools, hospitals, parks, homes etc. </a:t>
            </a:r>
          </a:p>
          <a:p>
            <a:pPr lvl="1" indent="-457200"/>
            <a:r>
              <a:rPr lang="en-AU" sz="1200" dirty="0"/>
              <a:t>Create a map of your utopia. </a:t>
            </a:r>
          </a:p>
          <a:p>
            <a:endParaRPr lang="en-AU" sz="1200" dirty="0"/>
          </a:p>
        </p:txBody>
      </p:sp>
      <p:sp>
        <p:nvSpPr>
          <p:cNvPr id="24" name="Footer Placeholder 1">
            <a:extLst>
              <a:ext uri="{FF2B5EF4-FFF2-40B4-BE49-F238E27FC236}">
                <a16:creationId xmlns:a16="http://schemas.microsoft.com/office/drawing/2014/main" id="{D77FD1C5-B30E-456D-A3BE-D01D443C02DA}"/>
              </a:ext>
            </a:extLst>
          </p:cNvPr>
          <p:cNvSpPr>
            <a:spLocks noGrp="1"/>
          </p:cNvSpPr>
          <p:nvPr>
            <p:ph type="ftr" sz="quarter" idx="11"/>
          </p:nvPr>
        </p:nvSpPr>
        <p:spPr>
          <a:xfrm>
            <a:off x="1900268" y="6501849"/>
            <a:ext cx="2814344" cy="365125"/>
          </a:xfrm>
        </p:spPr>
        <p:txBody>
          <a:bodyPr/>
          <a:lstStyle/>
          <a:p>
            <a:pPr algn="l"/>
            <a:endParaRPr lang="en-AU" sz="800" dirty="0">
              <a:solidFill>
                <a:schemeClr val="tx1"/>
              </a:solidFill>
              <a:latin typeface="ABCSans Light" panose="020B0303040403020204" pitchFamily="34" charset="0"/>
            </a:endParaRPr>
          </a:p>
        </p:txBody>
      </p:sp>
      <p:sp>
        <p:nvSpPr>
          <p:cNvPr id="19" name="Slide Number Placeholder 1">
            <a:extLst>
              <a:ext uri="{FF2B5EF4-FFF2-40B4-BE49-F238E27FC236}">
                <a16:creationId xmlns:a16="http://schemas.microsoft.com/office/drawing/2014/main" id="{02968BD1-455B-4CD6-B9E4-34B0029F3F03}"/>
              </a:ext>
            </a:extLst>
          </p:cNvPr>
          <p:cNvSpPr>
            <a:spLocks noGrp="1"/>
          </p:cNvSpPr>
          <p:nvPr>
            <p:ph type="sldNum" sz="quarter" idx="12"/>
          </p:nvPr>
        </p:nvSpPr>
        <p:spPr>
          <a:xfrm>
            <a:off x="8610600" y="6495493"/>
            <a:ext cx="2057400" cy="365125"/>
          </a:xfrm>
        </p:spPr>
        <p:txBody>
          <a:bodyPr/>
          <a:lstStyle/>
          <a:p>
            <a:fld id="{3B3850AD-9C9C-41FE-9D9D-0083644B8808}" type="slidenum">
              <a:rPr lang="en-AU" smtClean="0">
                <a:solidFill>
                  <a:schemeClr val="bg1"/>
                </a:solidFill>
                <a:latin typeface="ABCSans Bold" panose="020B0803040403020204" pitchFamily="34" charset="0"/>
              </a:rPr>
              <a:pPr/>
              <a:t>28</a:t>
            </a:fld>
            <a:endParaRPr lang="en-AU" dirty="0">
              <a:solidFill>
                <a:schemeClr val="bg1"/>
              </a:solidFill>
              <a:latin typeface="ABCSans Bold" panose="020B0803040403020204" pitchFamily="34" charset="0"/>
            </a:endParaRPr>
          </a:p>
        </p:txBody>
      </p:sp>
      <p:pic>
        <p:nvPicPr>
          <p:cNvPr id="25" name="Picture 24">
            <a:extLst>
              <a:ext uri="{FF2B5EF4-FFF2-40B4-BE49-F238E27FC236}">
                <a16:creationId xmlns:a16="http://schemas.microsoft.com/office/drawing/2014/main" id="{63E21161-678F-4424-ACDC-E862FDE435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6069" y="6551543"/>
            <a:ext cx="506997" cy="253499"/>
          </a:xfrm>
          <a:prstGeom prst="rect">
            <a:avLst/>
          </a:prstGeom>
        </p:spPr>
      </p:pic>
      <p:sp>
        <p:nvSpPr>
          <p:cNvPr id="10" name="Rectangle 9">
            <a:extLst>
              <a:ext uri="{FF2B5EF4-FFF2-40B4-BE49-F238E27FC236}">
                <a16:creationId xmlns:a16="http://schemas.microsoft.com/office/drawing/2014/main" id="{F5474E21-144D-45C8-8FE6-10425956D9E3}"/>
              </a:ext>
            </a:extLst>
          </p:cNvPr>
          <p:cNvSpPr/>
          <p:nvPr/>
        </p:nvSpPr>
        <p:spPr>
          <a:xfrm>
            <a:off x="0" y="6492875"/>
            <a:ext cx="12192000" cy="365125"/>
          </a:xfrm>
          <a:prstGeom prst="rect">
            <a:avLst/>
          </a:prstGeom>
          <a:solidFill>
            <a:srgbClr val="0067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8" name="Slide Number Placeholder 1">
            <a:extLst>
              <a:ext uri="{FF2B5EF4-FFF2-40B4-BE49-F238E27FC236}">
                <a16:creationId xmlns:a16="http://schemas.microsoft.com/office/drawing/2014/main" id="{F4F6CC56-8AC3-4837-AF46-A85E9C0F1DE5}"/>
              </a:ext>
            </a:extLst>
          </p:cNvPr>
          <p:cNvSpPr txBox="1">
            <a:spLocks/>
          </p:cNvSpPr>
          <p:nvPr/>
        </p:nvSpPr>
        <p:spPr>
          <a:xfrm>
            <a:off x="9876771" y="648390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b="1" dirty="0">
                <a:solidFill>
                  <a:schemeClr val="bg1"/>
                </a:solidFill>
                <a:latin typeface="ABCSans Bold" panose="020B0803040403020204" pitchFamily="34" charset="0"/>
              </a:rPr>
              <a:t>25</a:t>
            </a:r>
          </a:p>
        </p:txBody>
      </p:sp>
      <p:pic>
        <p:nvPicPr>
          <p:cNvPr id="12" name="Picture 11">
            <a:extLst>
              <a:ext uri="{FF2B5EF4-FFF2-40B4-BE49-F238E27FC236}">
                <a16:creationId xmlns:a16="http://schemas.microsoft.com/office/drawing/2014/main" id="{9BA0F5F8-0CAA-4D91-8706-5F1E64149F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7" y="6539713"/>
            <a:ext cx="506997" cy="253499"/>
          </a:xfrm>
          <a:prstGeom prst="rect">
            <a:avLst/>
          </a:prstGeom>
        </p:spPr>
      </p:pic>
    </p:spTree>
    <p:extLst>
      <p:ext uri="{BB962C8B-B14F-4D97-AF65-F5344CB8AC3E}">
        <p14:creationId xmlns:p14="http://schemas.microsoft.com/office/powerpoint/2010/main" val="24266547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Earth globe Asia and Australia">
            <a:extLst>
              <a:ext uri="{FF2B5EF4-FFF2-40B4-BE49-F238E27FC236}">
                <a16:creationId xmlns:a16="http://schemas.microsoft.com/office/drawing/2014/main" id="{0E83B251-C985-43E2-9299-33FFD6C41EB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52816" y="1049997"/>
            <a:ext cx="5816977" cy="5816977"/>
          </a:xfrm>
          <a:prstGeom prst="rect">
            <a:avLst/>
          </a:prstGeom>
        </p:spPr>
      </p:pic>
      <p:sp>
        <p:nvSpPr>
          <p:cNvPr id="6" name="Rectangle 5">
            <a:extLst>
              <a:ext uri="{FF2B5EF4-FFF2-40B4-BE49-F238E27FC236}">
                <a16:creationId xmlns:a16="http://schemas.microsoft.com/office/drawing/2014/main" id="{1624BEEA-01AA-49D8-AAB3-443601D08CB6}"/>
              </a:ext>
            </a:extLst>
          </p:cNvPr>
          <p:cNvSpPr/>
          <p:nvPr/>
        </p:nvSpPr>
        <p:spPr>
          <a:xfrm>
            <a:off x="499759" y="584657"/>
            <a:ext cx="10580063" cy="5078313"/>
          </a:xfrm>
          <a:prstGeom prst="rect">
            <a:avLst/>
          </a:prstGeom>
        </p:spPr>
        <p:txBody>
          <a:bodyPr wrap="square">
            <a:spAutoFit/>
          </a:bodyPr>
          <a:lstStyle/>
          <a:p>
            <a:endParaRPr lang="en-AU" sz="1200" dirty="0"/>
          </a:p>
          <a:p>
            <a:endParaRPr lang="en-AU" sz="1200" dirty="0"/>
          </a:p>
          <a:p>
            <a:r>
              <a:rPr lang="en-AU" sz="1200" b="1" dirty="0"/>
              <a:t>Education director</a:t>
            </a:r>
          </a:p>
          <a:p>
            <a:endParaRPr lang="en-AU" sz="1200" b="1" dirty="0"/>
          </a:p>
          <a:p>
            <a:pPr lvl="0"/>
            <a:r>
              <a:rPr lang="en-AU" sz="1200" dirty="0"/>
              <a:t>Design a utopian school. Your job is to create the ideal school for students. What is different about this school to your school? Why?</a:t>
            </a:r>
          </a:p>
          <a:p>
            <a:pPr lvl="0"/>
            <a:endParaRPr lang="en-AU" sz="1200" dirty="0"/>
          </a:p>
          <a:p>
            <a:pPr lvl="0"/>
            <a:r>
              <a:rPr lang="en-AU" sz="1200" dirty="0"/>
              <a:t>- Make a new curriculum. What subjects will students study at this school? Write a list of subjects, explaining why each is important.</a:t>
            </a:r>
          </a:p>
          <a:p>
            <a:pPr lvl="0"/>
            <a:r>
              <a:rPr lang="en-AU" sz="1200" dirty="0"/>
              <a:t>- Design the  uniform. Create a new school uniform that embodies your utopia’s values. Design and label this design.</a:t>
            </a:r>
          </a:p>
          <a:p>
            <a:pPr lvl="0"/>
            <a:endParaRPr lang="en-AU" sz="1200" dirty="0"/>
          </a:p>
          <a:p>
            <a:r>
              <a:rPr lang="en-AU" sz="1200" b="1" dirty="0"/>
              <a:t>Recreation planner</a:t>
            </a:r>
          </a:p>
          <a:p>
            <a:pPr lvl="0"/>
            <a:endParaRPr lang="en-AU" sz="1200" dirty="0"/>
          </a:p>
          <a:p>
            <a:pPr lvl="0"/>
            <a:r>
              <a:rPr lang="en-AU" sz="1200" dirty="0"/>
              <a:t>Your job is to provide residents with their recreation and leisure activities. Write a fictional journal entry for a typical day in your utopia. </a:t>
            </a:r>
          </a:p>
          <a:p>
            <a:pPr lvl="0"/>
            <a:endParaRPr lang="en-AU" sz="1200" dirty="0"/>
          </a:p>
          <a:p>
            <a:pPr lvl="0"/>
            <a:r>
              <a:rPr lang="en-AU" sz="1200" dirty="0"/>
              <a:t>- Daily schedule. Write up a schedule for residents, detailing each part of their day. How much work and how much play? What is done for fun?</a:t>
            </a:r>
          </a:p>
          <a:p>
            <a:pPr lvl="0"/>
            <a:r>
              <a:rPr lang="en-AU" sz="1200" dirty="0"/>
              <a:t>- Facilities. Plan and design facilities for recreation with your urban planner. What facilities will you create for residents and why?</a:t>
            </a:r>
          </a:p>
          <a:p>
            <a:r>
              <a:rPr lang="en-AU" sz="1200" dirty="0"/>
              <a:t> </a:t>
            </a:r>
          </a:p>
          <a:p>
            <a:r>
              <a:rPr lang="en-AU" sz="1200" dirty="0"/>
              <a:t>Finally, come up with a name for your new world where all beings live in harmony! </a:t>
            </a:r>
          </a:p>
          <a:p>
            <a:r>
              <a:rPr lang="en-AU" sz="1200" b="1" dirty="0"/>
              <a:t> </a:t>
            </a:r>
          </a:p>
          <a:p>
            <a:r>
              <a:rPr lang="en-AU" sz="1200" b="1" dirty="0"/>
              <a:t>Presentation</a:t>
            </a:r>
          </a:p>
          <a:p>
            <a:endParaRPr lang="en-AU" sz="1200" b="1" dirty="0"/>
          </a:p>
          <a:p>
            <a:r>
              <a:rPr lang="en-AU" sz="1200" dirty="0"/>
              <a:t> Each group should then put together presentation using </a:t>
            </a:r>
            <a:r>
              <a:rPr lang="en-AU" sz="1200" dirty="0" err="1"/>
              <a:t>Powerpoint</a:t>
            </a:r>
            <a:r>
              <a:rPr lang="en-AU" sz="1200" dirty="0"/>
              <a:t> (or </a:t>
            </a:r>
            <a:r>
              <a:rPr lang="en-AU" sz="1200" dirty="0" err="1"/>
              <a:t>Bookcreator</a:t>
            </a:r>
            <a:r>
              <a:rPr lang="en-AU" sz="1200" dirty="0"/>
              <a:t>, or other presentation program) to present their Utopian community to the class for feedback. </a:t>
            </a:r>
          </a:p>
          <a:p>
            <a:endParaRPr lang="en-AU" sz="1200" dirty="0"/>
          </a:p>
          <a:p>
            <a:r>
              <a:rPr lang="en-AU" sz="1200" dirty="0"/>
              <a:t>Discuss each one, particularly drawing out any potential problems that could arise in this society. </a:t>
            </a:r>
            <a:br>
              <a:rPr lang="en-AU" sz="1200" dirty="0"/>
            </a:br>
            <a:endParaRPr lang="en-AU" sz="1200" dirty="0"/>
          </a:p>
          <a:p>
            <a:br>
              <a:rPr lang="en-AU" sz="1200" dirty="0"/>
            </a:br>
            <a:endParaRPr lang="en-AU" sz="1200" dirty="0"/>
          </a:p>
        </p:txBody>
      </p:sp>
      <p:sp>
        <p:nvSpPr>
          <p:cNvPr id="24" name="Footer Placeholder 1">
            <a:extLst>
              <a:ext uri="{FF2B5EF4-FFF2-40B4-BE49-F238E27FC236}">
                <a16:creationId xmlns:a16="http://schemas.microsoft.com/office/drawing/2014/main" id="{D77FD1C5-B30E-456D-A3BE-D01D443C02DA}"/>
              </a:ext>
            </a:extLst>
          </p:cNvPr>
          <p:cNvSpPr>
            <a:spLocks noGrp="1"/>
          </p:cNvSpPr>
          <p:nvPr>
            <p:ph type="ftr" sz="quarter" idx="11"/>
          </p:nvPr>
        </p:nvSpPr>
        <p:spPr>
          <a:xfrm>
            <a:off x="1900268" y="6501849"/>
            <a:ext cx="2814344" cy="365125"/>
          </a:xfrm>
        </p:spPr>
        <p:txBody>
          <a:bodyPr/>
          <a:lstStyle/>
          <a:p>
            <a:pPr algn="l"/>
            <a:endParaRPr lang="en-AU" sz="800" dirty="0">
              <a:solidFill>
                <a:schemeClr val="tx1"/>
              </a:solidFill>
              <a:latin typeface="ABCSans Light" panose="020B0303040403020204" pitchFamily="34" charset="0"/>
            </a:endParaRPr>
          </a:p>
        </p:txBody>
      </p:sp>
      <p:sp>
        <p:nvSpPr>
          <p:cNvPr id="19" name="Slide Number Placeholder 1">
            <a:extLst>
              <a:ext uri="{FF2B5EF4-FFF2-40B4-BE49-F238E27FC236}">
                <a16:creationId xmlns:a16="http://schemas.microsoft.com/office/drawing/2014/main" id="{02968BD1-455B-4CD6-B9E4-34B0029F3F03}"/>
              </a:ext>
            </a:extLst>
          </p:cNvPr>
          <p:cNvSpPr>
            <a:spLocks noGrp="1"/>
          </p:cNvSpPr>
          <p:nvPr>
            <p:ph type="sldNum" sz="quarter" idx="12"/>
          </p:nvPr>
        </p:nvSpPr>
        <p:spPr>
          <a:xfrm>
            <a:off x="8610600" y="6495493"/>
            <a:ext cx="2057400" cy="365125"/>
          </a:xfrm>
        </p:spPr>
        <p:txBody>
          <a:bodyPr/>
          <a:lstStyle/>
          <a:p>
            <a:fld id="{3B3850AD-9C9C-41FE-9D9D-0083644B8808}" type="slidenum">
              <a:rPr lang="en-AU" smtClean="0">
                <a:solidFill>
                  <a:schemeClr val="bg1"/>
                </a:solidFill>
                <a:latin typeface="ABCSans Bold" panose="020B0803040403020204" pitchFamily="34" charset="0"/>
              </a:rPr>
              <a:pPr/>
              <a:t>29</a:t>
            </a:fld>
            <a:endParaRPr lang="en-AU" dirty="0">
              <a:solidFill>
                <a:schemeClr val="bg1"/>
              </a:solidFill>
              <a:latin typeface="ABCSans Bold" panose="020B0803040403020204" pitchFamily="34" charset="0"/>
            </a:endParaRPr>
          </a:p>
        </p:txBody>
      </p:sp>
      <p:pic>
        <p:nvPicPr>
          <p:cNvPr id="25" name="Picture 24">
            <a:extLst>
              <a:ext uri="{FF2B5EF4-FFF2-40B4-BE49-F238E27FC236}">
                <a16:creationId xmlns:a16="http://schemas.microsoft.com/office/drawing/2014/main" id="{63E21161-678F-4424-ACDC-E862FDE435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6069" y="6551543"/>
            <a:ext cx="506997" cy="253499"/>
          </a:xfrm>
          <a:prstGeom prst="rect">
            <a:avLst/>
          </a:prstGeom>
        </p:spPr>
      </p:pic>
      <p:sp>
        <p:nvSpPr>
          <p:cNvPr id="10" name="Rectangle 9">
            <a:extLst>
              <a:ext uri="{FF2B5EF4-FFF2-40B4-BE49-F238E27FC236}">
                <a16:creationId xmlns:a16="http://schemas.microsoft.com/office/drawing/2014/main" id="{F5474E21-144D-45C8-8FE6-10425956D9E3}"/>
              </a:ext>
            </a:extLst>
          </p:cNvPr>
          <p:cNvSpPr/>
          <p:nvPr/>
        </p:nvSpPr>
        <p:spPr>
          <a:xfrm>
            <a:off x="0" y="6492875"/>
            <a:ext cx="12192000" cy="365125"/>
          </a:xfrm>
          <a:prstGeom prst="rect">
            <a:avLst/>
          </a:prstGeom>
          <a:solidFill>
            <a:srgbClr val="0067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8" name="Slide Number Placeholder 1">
            <a:extLst>
              <a:ext uri="{FF2B5EF4-FFF2-40B4-BE49-F238E27FC236}">
                <a16:creationId xmlns:a16="http://schemas.microsoft.com/office/drawing/2014/main" id="{F4F6CC56-8AC3-4837-AF46-A85E9C0F1DE5}"/>
              </a:ext>
            </a:extLst>
          </p:cNvPr>
          <p:cNvSpPr txBox="1">
            <a:spLocks/>
          </p:cNvSpPr>
          <p:nvPr/>
        </p:nvSpPr>
        <p:spPr>
          <a:xfrm>
            <a:off x="9876771" y="648390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b="1" dirty="0">
                <a:solidFill>
                  <a:schemeClr val="bg1"/>
                </a:solidFill>
                <a:latin typeface="ABCSans Bold" panose="020B0803040403020204" pitchFamily="34" charset="0"/>
              </a:rPr>
              <a:t>26</a:t>
            </a:r>
          </a:p>
        </p:txBody>
      </p:sp>
      <p:pic>
        <p:nvPicPr>
          <p:cNvPr id="12" name="Picture 11">
            <a:extLst>
              <a:ext uri="{FF2B5EF4-FFF2-40B4-BE49-F238E27FC236}">
                <a16:creationId xmlns:a16="http://schemas.microsoft.com/office/drawing/2014/main" id="{9BA0F5F8-0CAA-4D91-8706-5F1E64149F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7" y="6539713"/>
            <a:ext cx="506997" cy="253499"/>
          </a:xfrm>
          <a:prstGeom prst="rect">
            <a:avLst/>
          </a:prstGeom>
        </p:spPr>
      </p:pic>
    </p:spTree>
    <p:extLst>
      <p:ext uri="{BB962C8B-B14F-4D97-AF65-F5344CB8AC3E}">
        <p14:creationId xmlns:p14="http://schemas.microsoft.com/office/powerpoint/2010/main" val="1034130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B23C9"/>
        </a:solidFill>
        <a:effectLst/>
      </p:bgPr>
    </p:bg>
    <p:spTree>
      <p:nvGrpSpPr>
        <p:cNvPr id="1" name=""/>
        <p:cNvGrpSpPr/>
        <p:nvPr/>
      </p:nvGrpSpPr>
      <p:grpSpPr>
        <a:xfrm>
          <a:off x="0" y="0"/>
          <a:ext cx="0" cy="0"/>
          <a:chOff x="0" y="0"/>
          <a:chExt cx="0" cy="0"/>
        </a:xfrm>
      </p:grpSpPr>
      <p:sp>
        <p:nvSpPr>
          <p:cNvPr id="19" name="Slide Number Placeholder 1">
            <a:extLst>
              <a:ext uri="{FF2B5EF4-FFF2-40B4-BE49-F238E27FC236}">
                <a16:creationId xmlns:a16="http://schemas.microsoft.com/office/drawing/2014/main" id="{02968BD1-455B-4CD6-B9E4-34B0029F3F03}"/>
              </a:ext>
            </a:extLst>
          </p:cNvPr>
          <p:cNvSpPr>
            <a:spLocks noGrp="1"/>
          </p:cNvSpPr>
          <p:nvPr>
            <p:ph type="sldNum" sz="quarter" idx="12"/>
          </p:nvPr>
        </p:nvSpPr>
        <p:spPr>
          <a:xfrm>
            <a:off x="8610600" y="6495493"/>
            <a:ext cx="2057400" cy="365125"/>
          </a:xfrm>
        </p:spPr>
        <p:txBody>
          <a:bodyPr/>
          <a:lstStyle/>
          <a:p>
            <a:endParaRPr lang="en-AU" dirty="0">
              <a:solidFill>
                <a:schemeClr val="bg1"/>
              </a:solidFill>
              <a:latin typeface="ABCSans Bold" panose="020B0803040403020204" pitchFamily="34" charset="0"/>
            </a:endParaRPr>
          </a:p>
        </p:txBody>
      </p:sp>
      <p:pic>
        <p:nvPicPr>
          <p:cNvPr id="4" name="Picture 3">
            <a:extLst>
              <a:ext uri="{FF2B5EF4-FFF2-40B4-BE49-F238E27FC236}">
                <a16:creationId xmlns:a16="http://schemas.microsoft.com/office/drawing/2014/main" id="{24B6D14E-E2D7-402E-BEDA-8D1F97374C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8055092"/>
          </a:xfrm>
          <a:prstGeom prst="rect">
            <a:avLst/>
          </a:prstGeom>
        </p:spPr>
      </p:pic>
    </p:spTree>
    <p:extLst>
      <p:ext uri="{BB962C8B-B14F-4D97-AF65-F5344CB8AC3E}">
        <p14:creationId xmlns:p14="http://schemas.microsoft.com/office/powerpoint/2010/main" val="16894575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48A42E-9376-42A4-BC10-F001C73974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853213"/>
            <a:ext cx="12344399" cy="8459982"/>
          </a:xfrm>
          <a:prstGeom prst="rect">
            <a:avLst/>
          </a:prstGeom>
        </p:spPr>
      </p:pic>
    </p:spTree>
    <p:extLst>
      <p:ext uri="{BB962C8B-B14F-4D97-AF65-F5344CB8AC3E}">
        <p14:creationId xmlns:p14="http://schemas.microsoft.com/office/powerpoint/2010/main" val="4974899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24BEEA-01AA-49D8-AAB3-443601D08CB6}"/>
              </a:ext>
            </a:extLst>
          </p:cNvPr>
          <p:cNvSpPr/>
          <p:nvPr/>
        </p:nvSpPr>
        <p:spPr>
          <a:xfrm>
            <a:off x="499759" y="584657"/>
            <a:ext cx="10580063" cy="5632311"/>
          </a:xfrm>
          <a:prstGeom prst="rect">
            <a:avLst/>
          </a:prstGeom>
        </p:spPr>
        <p:txBody>
          <a:bodyPr wrap="square">
            <a:spAutoFit/>
          </a:bodyPr>
          <a:lstStyle/>
          <a:p>
            <a:r>
              <a:rPr lang="en-AU" sz="1200" dirty="0"/>
              <a:t>In this activity, students will be looking at the idea of sentient beings, and the ethics of making life and death decisions for our pets. </a:t>
            </a:r>
          </a:p>
          <a:p>
            <a:endParaRPr lang="en-AU" sz="1200" dirty="0"/>
          </a:p>
          <a:p>
            <a:r>
              <a:rPr lang="en-AU" sz="1200" dirty="0"/>
              <a:t>First, Introduce the term </a:t>
            </a:r>
            <a:r>
              <a:rPr lang="en-AU" sz="1200" b="1" dirty="0"/>
              <a:t>sentient being</a:t>
            </a:r>
            <a:r>
              <a:rPr lang="en-AU" sz="1200" dirty="0"/>
              <a:t>.</a:t>
            </a:r>
          </a:p>
          <a:p>
            <a:endParaRPr lang="en-AU" sz="1200" dirty="0"/>
          </a:p>
          <a:p>
            <a:r>
              <a:rPr lang="en-AU" sz="1200" dirty="0"/>
              <a:t>Explain that there is some debate about what it means to be ‘sentient’.</a:t>
            </a:r>
          </a:p>
          <a:p>
            <a:endParaRPr lang="en-AU" sz="1200" dirty="0"/>
          </a:p>
          <a:p>
            <a:r>
              <a:rPr lang="en-AU" sz="1200" dirty="0"/>
              <a:t>In law, a sentient being is </a:t>
            </a:r>
            <a:r>
              <a:rPr lang="en-AU" sz="1200" b="1" i="1" dirty="0"/>
              <a:t>a creature or being with the faculty of feeling emotions, feeling pain, or has consciousness. </a:t>
            </a:r>
          </a:p>
          <a:p>
            <a:endParaRPr lang="en-AU" sz="1200" dirty="0"/>
          </a:p>
          <a:p>
            <a:r>
              <a:rPr lang="en-AU" sz="1200" dirty="0"/>
              <a:t>However in the context of animal laws, the concept of ‘sentient being’ remains a debated issue: It can be problematic to draw the line and legally qualify which animal is sentient and which is not.</a:t>
            </a:r>
          </a:p>
          <a:p>
            <a:endParaRPr lang="en-AU" sz="1200" dirty="0"/>
          </a:p>
          <a:p>
            <a:r>
              <a:rPr lang="en-AU" sz="1200" dirty="0"/>
              <a:t>To illustrate this, the first activity is to define what the characteristics of a sentient being are. </a:t>
            </a:r>
          </a:p>
          <a:p>
            <a:endParaRPr lang="en-AU" sz="1200" dirty="0"/>
          </a:p>
          <a:p>
            <a:r>
              <a:rPr lang="en-AU" sz="1200" dirty="0"/>
              <a:t>It is important here to emphasise that this is an exercise only – they are having a go at assessing sentience, but there are scientists all over the world who are researching different animals and sentience in this way. As our ideas about sentience evolve and develop, so too do our definitions of sentient beings broaden and adapt. </a:t>
            </a:r>
          </a:p>
          <a:p>
            <a:endParaRPr lang="en-AU" sz="1200" dirty="0"/>
          </a:p>
          <a:p>
            <a:r>
              <a:rPr lang="en-AU" sz="1200" dirty="0"/>
              <a:t>Students can begin by answering the following questions:</a:t>
            </a:r>
          </a:p>
          <a:p>
            <a:endParaRPr lang="en-AU" sz="1200" dirty="0"/>
          </a:p>
          <a:p>
            <a:r>
              <a:rPr lang="en-AU" sz="1200" dirty="0"/>
              <a:t>To be considered sentient, do you need:</a:t>
            </a:r>
          </a:p>
          <a:p>
            <a:r>
              <a:rPr lang="en-AU" sz="1200" dirty="0"/>
              <a:t> </a:t>
            </a:r>
          </a:p>
          <a:p>
            <a:r>
              <a:rPr lang="en-AU" sz="1200" i="1" dirty="0"/>
              <a:t>Physical feelings?</a:t>
            </a:r>
          </a:p>
          <a:p>
            <a:r>
              <a:rPr lang="en-AU" sz="1200" i="1" dirty="0"/>
              <a:t> </a:t>
            </a:r>
          </a:p>
          <a:p>
            <a:r>
              <a:rPr lang="en-AU" sz="1200" i="1" dirty="0"/>
              <a:t>Psychological feelings / emotions?</a:t>
            </a:r>
          </a:p>
          <a:p>
            <a:r>
              <a:rPr lang="en-AU" sz="1200" i="1" dirty="0"/>
              <a:t> </a:t>
            </a:r>
          </a:p>
          <a:p>
            <a:r>
              <a:rPr lang="en-AU" sz="1200" i="1" dirty="0"/>
              <a:t>What about intelligence / logic / reasoning? </a:t>
            </a:r>
          </a:p>
          <a:p>
            <a:r>
              <a:rPr lang="en-AU" sz="1200" i="1" dirty="0"/>
              <a:t> </a:t>
            </a:r>
          </a:p>
          <a:p>
            <a:r>
              <a:rPr lang="en-AU" sz="1200" i="1" dirty="0"/>
              <a:t>What else?</a:t>
            </a:r>
          </a:p>
          <a:p>
            <a:r>
              <a:rPr lang="en-AU" sz="1200" dirty="0"/>
              <a:t> </a:t>
            </a:r>
          </a:p>
          <a:p>
            <a:endParaRPr lang="en-AU" sz="1200" dirty="0"/>
          </a:p>
        </p:txBody>
      </p:sp>
      <p:sp>
        <p:nvSpPr>
          <p:cNvPr id="24" name="Footer Placeholder 1">
            <a:extLst>
              <a:ext uri="{FF2B5EF4-FFF2-40B4-BE49-F238E27FC236}">
                <a16:creationId xmlns:a16="http://schemas.microsoft.com/office/drawing/2014/main" id="{D77FD1C5-B30E-456D-A3BE-D01D443C02DA}"/>
              </a:ext>
            </a:extLst>
          </p:cNvPr>
          <p:cNvSpPr>
            <a:spLocks noGrp="1"/>
          </p:cNvSpPr>
          <p:nvPr>
            <p:ph type="ftr" sz="quarter" idx="11"/>
          </p:nvPr>
        </p:nvSpPr>
        <p:spPr>
          <a:xfrm>
            <a:off x="1900268" y="6501849"/>
            <a:ext cx="2814344" cy="365125"/>
          </a:xfrm>
        </p:spPr>
        <p:txBody>
          <a:bodyPr/>
          <a:lstStyle/>
          <a:p>
            <a:pPr algn="l"/>
            <a:endParaRPr lang="en-AU" sz="800" dirty="0">
              <a:solidFill>
                <a:schemeClr val="tx1"/>
              </a:solidFill>
              <a:latin typeface="ABCSans Light" panose="020B0303040403020204" pitchFamily="34" charset="0"/>
            </a:endParaRPr>
          </a:p>
        </p:txBody>
      </p:sp>
      <p:sp>
        <p:nvSpPr>
          <p:cNvPr id="19" name="Slide Number Placeholder 1">
            <a:extLst>
              <a:ext uri="{FF2B5EF4-FFF2-40B4-BE49-F238E27FC236}">
                <a16:creationId xmlns:a16="http://schemas.microsoft.com/office/drawing/2014/main" id="{02968BD1-455B-4CD6-B9E4-34B0029F3F03}"/>
              </a:ext>
            </a:extLst>
          </p:cNvPr>
          <p:cNvSpPr>
            <a:spLocks noGrp="1"/>
          </p:cNvSpPr>
          <p:nvPr>
            <p:ph type="sldNum" sz="quarter" idx="12"/>
          </p:nvPr>
        </p:nvSpPr>
        <p:spPr>
          <a:xfrm>
            <a:off x="8610600" y="6495493"/>
            <a:ext cx="2057400" cy="365125"/>
          </a:xfrm>
        </p:spPr>
        <p:txBody>
          <a:bodyPr/>
          <a:lstStyle/>
          <a:p>
            <a:fld id="{3B3850AD-9C9C-41FE-9D9D-0083644B8808}" type="slidenum">
              <a:rPr lang="en-AU" smtClean="0">
                <a:solidFill>
                  <a:schemeClr val="bg1"/>
                </a:solidFill>
                <a:latin typeface="ABCSans Bold" panose="020B0803040403020204" pitchFamily="34" charset="0"/>
              </a:rPr>
              <a:pPr/>
              <a:t>31</a:t>
            </a:fld>
            <a:endParaRPr lang="en-AU" dirty="0">
              <a:solidFill>
                <a:schemeClr val="bg1"/>
              </a:solidFill>
              <a:latin typeface="ABCSans Bold" panose="020B0803040403020204" pitchFamily="34" charset="0"/>
            </a:endParaRPr>
          </a:p>
        </p:txBody>
      </p:sp>
      <p:pic>
        <p:nvPicPr>
          <p:cNvPr id="25" name="Picture 24">
            <a:extLst>
              <a:ext uri="{FF2B5EF4-FFF2-40B4-BE49-F238E27FC236}">
                <a16:creationId xmlns:a16="http://schemas.microsoft.com/office/drawing/2014/main" id="{63E21161-678F-4424-ACDC-E862FDE43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6069" y="6551543"/>
            <a:ext cx="506997" cy="253499"/>
          </a:xfrm>
          <a:prstGeom prst="rect">
            <a:avLst/>
          </a:prstGeom>
        </p:spPr>
      </p:pic>
      <p:sp>
        <p:nvSpPr>
          <p:cNvPr id="10" name="Rectangle 9">
            <a:extLst>
              <a:ext uri="{FF2B5EF4-FFF2-40B4-BE49-F238E27FC236}">
                <a16:creationId xmlns:a16="http://schemas.microsoft.com/office/drawing/2014/main" id="{F5474E21-144D-45C8-8FE6-10425956D9E3}"/>
              </a:ext>
            </a:extLst>
          </p:cNvPr>
          <p:cNvSpPr/>
          <p:nvPr/>
        </p:nvSpPr>
        <p:spPr>
          <a:xfrm>
            <a:off x="0" y="6492875"/>
            <a:ext cx="12192000" cy="365125"/>
          </a:xfrm>
          <a:prstGeom prst="rect">
            <a:avLst/>
          </a:prstGeom>
          <a:solidFill>
            <a:srgbClr val="EE7F3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8" name="Slide Number Placeholder 1">
            <a:extLst>
              <a:ext uri="{FF2B5EF4-FFF2-40B4-BE49-F238E27FC236}">
                <a16:creationId xmlns:a16="http://schemas.microsoft.com/office/drawing/2014/main" id="{F4F6CC56-8AC3-4837-AF46-A85E9C0F1DE5}"/>
              </a:ext>
            </a:extLst>
          </p:cNvPr>
          <p:cNvSpPr txBox="1">
            <a:spLocks/>
          </p:cNvSpPr>
          <p:nvPr/>
        </p:nvSpPr>
        <p:spPr>
          <a:xfrm>
            <a:off x="9876771" y="648390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b="1" dirty="0">
                <a:solidFill>
                  <a:schemeClr val="bg1"/>
                </a:solidFill>
                <a:latin typeface="ABCSans Bold" panose="020B0803040403020204" pitchFamily="34" charset="0"/>
              </a:rPr>
              <a:t>28</a:t>
            </a:r>
          </a:p>
        </p:txBody>
      </p:sp>
      <p:sp>
        <p:nvSpPr>
          <p:cNvPr id="9" name="TextBox 8">
            <a:extLst>
              <a:ext uri="{FF2B5EF4-FFF2-40B4-BE49-F238E27FC236}">
                <a16:creationId xmlns:a16="http://schemas.microsoft.com/office/drawing/2014/main" id="{4DC52F5A-B91C-4C50-96CB-97F902B42DFE}"/>
              </a:ext>
            </a:extLst>
          </p:cNvPr>
          <p:cNvSpPr txBox="1"/>
          <p:nvPr/>
        </p:nvSpPr>
        <p:spPr>
          <a:xfrm>
            <a:off x="499759" y="197830"/>
            <a:ext cx="5212080" cy="400110"/>
          </a:xfrm>
          <a:prstGeom prst="rect">
            <a:avLst/>
          </a:prstGeom>
          <a:noFill/>
        </p:spPr>
        <p:txBody>
          <a:bodyPr wrap="square" rtlCol="0">
            <a:spAutoFit/>
          </a:bodyPr>
          <a:lstStyle/>
          <a:p>
            <a:r>
              <a:rPr lang="en-AU" sz="2000" b="1" dirty="0">
                <a:solidFill>
                  <a:srgbClr val="006786"/>
                </a:solidFill>
                <a:latin typeface="ABCSans Black" panose="020B0903040403020204" pitchFamily="34" charset="0"/>
              </a:rPr>
              <a:t>Making ‘life and death decision’ for your pet</a:t>
            </a:r>
            <a:endParaRPr lang="en-AU" sz="2000" b="1" dirty="0">
              <a:solidFill>
                <a:srgbClr val="0068BF"/>
              </a:solidFill>
              <a:latin typeface="ABCSans Black" panose="020B0903040403020204" pitchFamily="34" charset="0"/>
            </a:endParaRPr>
          </a:p>
        </p:txBody>
      </p:sp>
      <p:pic>
        <p:nvPicPr>
          <p:cNvPr id="12" name="Picture 11">
            <a:extLst>
              <a:ext uri="{FF2B5EF4-FFF2-40B4-BE49-F238E27FC236}">
                <a16:creationId xmlns:a16="http://schemas.microsoft.com/office/drawing/2014/main" id="{9BA0F5F8-0CAA-4D91-8706-5F1E64149F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7" y="6539713"/>
            <a:ext cx="506997" cy="253499"/>
          </a:xfrm>
          <a:prstGeom prst="rect">
            <a:avLst/>
          </a:prstGeom>
        </p:spPr>
      </p:pic>
      <p:pic>
        <p:nvPicPr>
          <p:cNvPr id="13" name="Graphic 12" descr="Paw prints">
            <a:extLst>
              <a:ext uri="{FF2B5EF4-FFF2-40B4-BE49-F238E27FC236}">
                <a16:creationId xmlns:a16="http://schemas.microsoft.com/office/drawing/2014/main" id="{C503019A-E83F-46CB-94C3-29DF4D790D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16465" y="1281174"/>
            <a:ext cx="5270369" cy="5270369"/>
          </a:xfrm>
          <a:prstGeom prst="rect">
            <a:avLst/>
          </a:prstGeom>
        </p:spPr>
      </p:pic>
    </p:spTree>
    <p:extLst>
      <p:ext uri="{BB962C8B-B14F-4D97-AF65-F5344CB8AC3E}">
        <p14:creationId xmlns:p14="http://schemas.microsoft.com/office/powerpoint/2010/main" val="16936660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24BEEA-01AA-49D8-AAB3-443601D08CB6}"/>
              </a:ext>
            </a:extLst>
          </p:cNvPr>
          <p:cNvSpPr/>
          <p:nvPr/>
        </p:nvSpPr>
        <p:spPr>
          <a:xfrm>
            <a:off x="499759" y="584657"/>
            <a:ext cx="10580063" cy="6186309"/>
          </a:xfrm>
          <a:prstGeom prst="rect">
            <a:avLst/>
          </a:prstGeom>
        </p:spPr>
        <p:txBody>
          <a:bodyPr wrap="square">
            <a:spAutoFit/>
          </a:bodyPr>
          <a:lstStyle/>
          <a:p>
            <a:r>
              <a:rPr lang="en-AU" sz="1200" dirty="0"/>
              <a:t>Ask: are horses sentient (this will almost certainly prompt a ‘yes’)</a:t>
            </a:r>
          </a:p>
          <a:p>
            <a:endParaRPr lang="en-AU" sz="1200" dirty="0"/>
          </a:p>
          <a:p>
            <a:r>
              <a:rPr lang="en-AU" sz="1200" dirty="0"/>
              <a:t>What about humans? </a:t>
            </a:r>
          </a:p>
          <a:p>
            <a:r>
              <a:rPr lang="en-AU" sz="1200" dirty="0"/>
              <a:t> </a:t>
            </a:r>
          </a:p>
          <a:p>
            <a:r>
              <a:rPr lang="en-AU" sz="1200" dirty="0"/>
              <a:t>Next, ask the same question about the following animals: </a:t>
            </a:r>
          </a:p>
          <a:p>
            <a:endParaRPr lang="en-AU" sz="1200" dirty="0"/>
          </a:p>
          <a:p>
            <a:r>
              <a:rPr lang="en-AU" sz="1200" dirty="0"/>
              <a:t>Pig</a:t>
            </a:r>
          </a:p>
          <a:p>
            <a:r>
              <a:rPr lang="en-AU" sz="1200" dirty="0"/>
              <a:t>Bunny</a:t>
            </a:r>
          </a:p>
          <a:p>
            <a:r>
              <a:rPr lang="en-AU" sz="1200" dirty="0"/>
              <a:t>Dog</a:t>
            </a:r>
          </a:p>
          <a:p>
            <a:r>
              <a:rPr lang="en-AU" sz="1200" dirty="0"/>
              <a:t>Cockroach </a:t>
            </a:r>
          </a:p>
          <a:p>
            <a:r>
              <a:rPr lang="en-AU" sz="1200" dirty="0"/>
              <a:t>Ant</a:t>
            </a:r>
          </a:p>
          <a:p>
            <a:r>
              <a:rPr lang="en-AU" sz="1200" dirty="0"/>
              <a:t>Snake</a:t>
            </a:r>
          </a:p>
          <a:p>
            <a:r>
              <a:rPr lang="en-AU" sz="1200" dirty="0"/>
              <a:t>Rat</a:t>
            </a:r>
          </a:p>
          <a:p>
            <a:r>
              <a:rPr lang="en-AU" sz="1200" dirty="0"/>
              <a:t> </a:t>
            </a:r>
          </a:p>
          <a:p>
            <a:r>
              <a:rPr lang="en-AU" sz="1200" dirty="0"/>
              <a:t>Work through these animals, discussing as you go.</a:t>
            </a:r>
          </a:p>
          <a:p>
            <a:endParaRPr lang="en-AU" sz="1200" dirty="0"/>
          </a:p>
          <a:p>
            <a:r>
              <a:rPr lang="en-AU" sz="1200" dirty="0"/>
              <a:t>Which ones are easy to classify as sentient, and which are more tricky?</a:t>
            </a:r>
          </a:p>
          <a:p>
            <a:endParaRPr lang="en-AU" sz="1200" dirty="0"/>
          </a:p>
          <a:p>
            <a:r>
              <a:rPr lang="en-AU" sz="1200" dirty="0"/>
              <a:t>Why?</a:t>
            </a:r>
          </a:p>
          <a:p>
            <a:endParaRPr lang="en-AU" sz="1200" dirty="0"/>
          </a:p>
          <a:p>
            <a:r>
              <a:rPr lang="en-AU" sz="1200" dirty="0"/>
              <a:t>What about a dog makes it easy for us to see it as sentient?</a:t>
            </a:r>
          </a:p>
          <a:p>
            <a:endParaRPr lang="en-AU" sz="1200" dirty="0"/>
          </a:p>
          <a:p>
            <a:r>
              <a:rPr lang="en-AU" sz="1200" dirty="0"/>
              <a:t>(we keep them as pets, we attribute emotions and feelings to them, they show some human qualities like loyalty and playfulness)</a:t>
            </a:r>
          </a:p>
          <a:p>
            <a:endParaRPr lang="en-AU" sz="1200" dirty="0"/>
          </a:p>
          <a:p>
            <a:r>
              <a:rPr lang="en-AU" sz="1200" dirty="0"/>
              <a:t>Does cuteness make an animal seem ‘more’ sentient? Why?</a:t>
            </a:r>
          </a:p>
          <a:p>
            <a:r>
              <a:rPr lang="en-AU" sz="1200" dirty="0"/>
              <a:t> </a:t>
            </a:r>
          </a:p>
          <a:p>
            <a:r>
              <a:rPr lang="en-AU" sz="1200" dirty="0"/>
              <a:t>Next, ask students to consider a world in which ALL animals are considered deserving of the same respect and care as every other animal. </a:t>
            </a:r>
          </a:p>
          <a:p>
            <a:endParaRPr lang="en-AU" sz="1200" dirty="0"/>
          </a:p>
          <a:p>
            <a:r>
              <a:rPr lang="en-AU" sz="1200" dirty="0"/>
              <a:t>What problems can you see arising from this?</a:t>
            </a:r>
          </a:p>
          <a:p>
            <a:endParaRPr lang="en-AU" sz="1200" dirty="0"/>
          </a:p>
          <a:p>
            <a:r>
              <a:rPr lang="en-AU" sz="1200" dirty="0"/>
              <a:t>Write down your ideas, then discuss as a group.  </a:t>
            </a:r>
          </a:p>
          <a:p>
            <a:r>
              <a:rPr lang="en-AU" sz="1200" dirty="0"/>
              <a:t> </a:t>
            </a:r>
          </a:p>
          <a:p>
            <a:endParaRPr lang="en-AU" sz="1200" dirty="0"/>
          </a:p>
        </p:txBody>
      </p:sp>
      <p:sp>
        <p:nvSpPr>
          <p:cNvPr id="24" name="Footer Placeholder 1">
            <a:extLst>
              <a:ext uri="{FF2B5EF4-FFF2-40B4-BE49-F238E27FC236}">
                <a16:creationId xmlns:a16="http://schemas.microsoft.com/office/drawing/2014/main" id="{D77FD1C5-B30E-456D-A3BE-D01D443C02DA}"/>
              </a:ext>
            </a:extLst>
          </p:cNvPr>
          <p:cNvSpPr>
            <a:spLocks noGrp="1"/>
          </p:cNvSpPr>
          <p:nvPr>
            <p:ph type="ftr" sz="quarter" idx="11"/>
          </p:nvPr>
        </p:nvSpPr>
        <p:spPr>
          <a:xfrm>
            <a:off x="1900268" y="6501849"/>
            <a:ext cx="2814344" cy="365125"/>
          </a:xfrm>
        </p:spPr>
        <p:txBody>
          <a:bodyPr/>
          <a:lstStyle/>
          <a:p>
            <a:pPr algn="l"/>
            <a:endParaRPr lang="en-AU" sz="800" dirty="0">
              <a:solidFill>
                <a:schemeClr val="tx1"/>
              </a:solidFill>
              <a:latin typeface="ABCSans Light" panose="020B0303040403020204" pitchFamily="34" charset="0"/>
            </a:endParaRPr>
          </a:p>
        </p:txBody>
      </p:sp>
      <p:sp>
        <p:nvSpPr>
          <p:cNvPr id="19" name="Slide Number Placeholder 1">
            <a:extLst>
              <a:ext uri="{FF2B5EF4-FFF2-40B4-BE49-F238E27FC236}">
                <a16:creationId xmlns:a16="http://schemas.microsoft.com/office/drawing/2014/main" id="{02968BD1-455B-4CD6-B9E4-34B0029F3F03}"/>
              </a:ext>
            </a:extLst>
          </p:cNvPr>
          <p:cNvSpPr>
            <a:spLocks noGrp="1"/>
          </p:cNvSpPr>
          <p:nvPr>
            <p:ph type="sldNum" sz="quarter" idx="12"/>
          </p:nvPr>
        </p:nvSpPr>
        <p:spPr>
          <a:xfrm>
            <a:off x="8610600" y="6495493"/>
            <a:ext cx="2057400" cy="365125"/>
          </a:xfrm>
        </p:spPr>
        <p:txBody>
          <a:bodyPr/>
          <a:lstStyle/>
          <a:p>
            <a:fld id="{3B3850AD-9C9C-41FE-9D9D-0083644B8808}" type="slidenum">
              <a:rPr lang="en-AU" smtClean="0">
                <a:solidFill>
                  <a:schemeClr val="bg1"/>
                </a:solidFill>
                <a:latin typeface="ABCSans Bold" panose="020B0803040403020204" pitchFamily="34" charset="0"/>
              </a:rPr>
              <a:pPr/>
              <a:t>32</a:t>
            </a:fld>
            <a:endParaRPr lang="en-AU" dirty="0">
              <a:solidFill>
                <a:schemeClr val="bg1"/>
              </a:solidFill>
              <a:latin typeface="ABCSans Bold" panose="020B0803040403020204" pitchFamily="34" charset="0"/>
            </a:endParaRPr>
          </a:p>
        </p:txBody>
      </p:sp>
      <p:pic>
        <p:nvPicPr>
          <p:cNvPr id="25" name="Picture 24">
            <a:extLst>
              <a:ext uri="{FF2B5EF4-FFF2-40B4-BE49-F238E27FC236}">
                <a16:creationId xmlns:a16="http://schemas.microsoft.com/office/drawing/2014/main" id="{63E21161-678F-4424-ACDC-E862FDE43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6069" y="6551543"/>
            <a:ext cx="506997" cy="253499"/>
          </a:xfrm>
          <a:prstGeom prst="rect">
            <a:avLst/>
          </a:prstGeom>
        </p:spPr>
      </p:pic>
      <p:sp>
        <p:nvSpPr>
          <p:cNvPr id="10" name="Rectangle 9">
            <a:extLst>
              <a:ext uri="{FF2B5EF4-FFF2-40B4-BE49-F238E27FC236}">
                <a16:creationId xmlns:a16="http://schemas.microsoft.com/office/drawing/2014/main" id="{F5474E21-144D-45C8-8FE6-10425956D9E3}"/>
              </a:ext>
            </a:extLst>
          </p:cNvPr>
          <p:cNvSpPr/>
          <p:nvPr/>
        </p:nvSpPr>
        <p:spPr>
          <a:xfrm>
            <a:off x="0" y="6492875"/>
            <a:ext cx="12192000" cy="365125"/>
          </a:xfrm>
          <a:prstGeom prst="rect">
            <a:avLst/>
          </a:prstGeom>
          <a:solidFill>
            <a:srgbClr val="EE7F3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8" name="Slide Number Placeholder 1">
            <a:extLst>
              <a:ext uri="{FF2B5EF4-FFF2-40B4-BE49-F238E27FC236}">
                <a16:creationId xmlns:a16="http://schemas.microsoft.com/office/drawing/2014/main" id="{F4F6CC56-8AC3-4837-AF46-A85E9C0F1DE5}"/>
              </a:ext>
            </a:extLst>
          </p:cNvPr>
          <p:cNvSpPr txBox="1">
            <a:spLocks/>
          </p:cNvSpPr>
          <p:nvPr/>
        </p:nvSpPr>
        <p:spPr>
          <a:xfrm>
            <a:off x="9876771" y="648390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b="1" dirty="0">
                <a:solidFill>
                  <a:schemeClr val="bg1"/>
                </a:solidFill>
                <a:latin typeface="ABCSans Bold" panose="020B0803040403020204" pitchFamily="34" charset="0"/>
              </a:rPr>
              <a:t>29</a:t>
            </a:r>
          </a:p>
        </p:txBody>
      </p:sp>
      <p:pic>
        <p:nvPicPr>
          <p:cNvPr id="12" name="Picture 11">
            <a:extLst>
              <a:ext uri="{FF2B5EF4-FFF2-40B4-BE49-F238E27FC236}">
                <a16:creationId xmlns:a16="http://schemas.microsoft.com/office/drawing/2014/main" id="{9BA0F5F8-0CAA-4D91-8706-5F1E64149F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7" y="6539713"/>
            <a:ext cx="506997" cy="253499"/>
          </a:xfrm>
          <a:prstGeom prst="rect">
            <a:avLst/>
          </a:prstGeom>
        </p:spPr>
      </p:pic>
      <p:pic>
        <p:nvPicPr>
          <p:cNvPr id="11" name="Graphic 10" descr="Paw prints">
            <a:extLst>
              <a:ext uri="{FF2B5EF4-FFF2-40B4-BE49-F238E27FC236}">
                <a16:creationId xmlns:a16="http://schemas.microsoft.com/office/drawing/2014/main" id="{A6301A73-B3C0-4E95-9C80-A114E4DE1D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16465" y="1281174"/>
            <a:ext cx="5270369" cy="5270369"/>
          </a:xfrm>
          <a:prstGeom prst="rect">
            <a:avLst/>
          </a:prstGeom>
        </p:spPr>
      </p:pic>
    </p:spTree>
    <p:extLst>
      <p:ext uri="{BB962C8B-B14F-4D97-AF65-F5344CB8AC3E}">
        <p14:creationId xmlns:p14="http://schemas.microsoft.com/office/powerpoint/2010/main" val="32587358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24BEEA-01AA-49D8-AAB3-443601D08CB6}"/>
              </a:ext>
            </a:extLst>
          </p:cNvPr>
          <p:cNvSpPr/>
          <p:nvPr/>
        </p:nvSpPr>
        <p:spPr>
          <a:xfrm>
            <a:off x="387290" y="0"/>
            <a:ext cx="10580063" cy="6555641"/>
          </a:xfrm>
          <a:prstGeom prst="rect">
            <a:avLst/>
          </a:prstGeom>
        </p:spPr>
        <p:txBody>
          <a:bodyPr wrap="square">
            <a:spAutoFit/>
          </a:bodyPr>
          <a:lstStyle/>
          <a:p>
            <a:r>
              <a:rPr lang="en-AU" sz="1200" dirty="0"/>
              <a:t> </a:t>
            </a:r>
          </a:p>
          <a:p>
            <a:r>
              <a:rPr lang="en-AU" sz="1200" dirty="0"/>
              <a:t>Next, provide some background information on Jainism – specifically, </a:t>
            </a:r>
            <a:r>
              <a:rPr lang="en-AU" sz="1200" dirty="0" err="1"/>
              <a:t>Jaian</a:t>
            </a:r>
            <a:r>
              <a:rPr lang="en-AU" sz="1200" dirty="0"/>
              <a:t> sadhus (monks) and s</a:t>
            </a:r>
            <a:r>
              <a:rPr lang="en-AU" sz="1200"/>
              <a:t>adhvis</a:t>
            </a:r>
            <a:r>
              <a:rPr lang="en-AU" sz="1200" dirty="0"/>
              <a:t> (nuns) and their avoidance of harming </a:t>
            </a:r>
            <a:r>
              <a:rPr lang="en-AU" sz="1200" b="1" dirty="0"/>
              <a:t>any</a:t>
            </a:r>
            <a:r>
              <a:rPr lang="en-AU" sz="1200" dirty="0"/>
              <a:t> living beings (even microbes).</a:t>
            </a:r>
          </a:p>
          <a:p>
            <a:r>
              <a:rPr lang="en-AU" sz="1200" dirty="0"/>
              <a:t> </a:t>
            </a:r>
          </a:p>
          <a:p>
            <a:r>
              <a:rPr lang="en-AU" sz="1200" dirty="0"/>
              <a:t>These Jains adhere to the following rules very strictly for fear of causing </a:t>
            </a:r>
            <a:r>
              <a:rPr lang="en-AU" sz="1200" i="1" dirty="0" err="1"/>
              <a:t>himsa</a:t>
            </a:r>
            <a:r>
              <a:rPr lang="en-AU" sz="1200" dirty="0"/>
              <a:t> (harm) to living beings:</a:t>
            </a:r>
          </a:p>
          <a:p>
            <a:br>
              <a:rPr lang="en-AU" sz="1200" dirty="0"/>
            </a:br>
            <a:r>
              <a:rPr lang="en-AU" sz="1200" dirty="0"/>
              <a:t>1. Inspect the ground they walk on for insects.</a:t>
            </a:r>
            <a:br>
              <a:rPr lang="en-AU" sz="1200" dirty="0"/>
            </a:br>
            <a:r>
              <a:rPr lang="en-AU" sz="1200" dirty="0"/>
              <a:t>2. Never walk at night for fear of harming life.</a:t>
            </a:r>
            <a:br>
              <a:rPr lang="en-AU" sz="1200" dirty="0"/>
            </a:br>
            <a:r>
              <a:rPr lang="en-AU" sz="1200" dirty="0"/>
              <a:t>3. Do not walk on grass.</a:t>
            </a:r>
            <a:br>
              <a:rPr lang="en-AU" sz="1200" dirty="0"/>
            </a:br>
            <a:r>
              <a:rPr lang="en-AU" sz="1200" dirty="0"/>
              <a:t>4. Never pluck leaves from trees or other plants.</a:t>
            </a:r>
            <a:br>
              <a:rPr lang="en-AU" sz="1200" dirty="0"/>
            </a:br>
            <a:r>
              <a:rPr lang="en-AU" sz="1200" dirty="0"/>
              <a:t>5. Never ingest drinks which could contain microbes.</a:t>
            </a:r>
            <a:br>
              <a:rPr lang="en-AU" sz="1200" dirty="0"/>
            </a:br>
            <a:r>
              <a:rPr lang="en-AU" sz="1200" dirty="0"/>
              <a:t>6. Never eat at night because when a lamp is lit microbes and tiny creatures fall into food.</a:t>
            </a:r>
            <a:br>
              <a:rPr lang="en-AU" sz="1200" dirty="0"/>
            </a:br>
            <a:r>
              <a:rPr lang="en-AU" sz="1200" dirty="0"/>
              <a:t>7. Never eat meat, for microbes and germs may be in their flesh.</a:t>
            </a:r>
          </a:p>
          <a:p>
            <a:endParaRPr lang="en-AU" sz="1200" dirty="0"/>
          </a:p>
          <a:p>
            <a:r>
              <a:rPr lang="en-AU" sz="1200" dirty="0"/>
              <a:t>Briefly discuss this, with particular reference to the avoiding of insects. Ask students to consider why we are more concerned about harm to larger animals, but quite happy to slap a mosquito or a fly?</a:t>
            </a:r>
          </a:p>
          <a:p>
            <a:endParaRPr lang="en-AU" sz="1200" dirty="0"/>
          </a:p>
          <a:p>
            <a:r>
              <a:rPr lang="en-AU" sz="1200" dirty="0"/>
              <a:t>Is this fair, or should all animals be treated the same? If that is the case, how do we do this?</a:t>
            </a:r>
          </a:p>
          <a:p>
            <a:endParaRPr lang="en-AU" sz="1200" dirty="0"/>
          </a:p>
          <a:p>
            <a:r>
              <a:rPr lang="en-AU" sz="1200" dirty="0"/>
              <a:t>Ask:  is it ok to exterminate vermin such as rats?</a:t>
            </a:r>
          </a:p>
          <a:p>
            <a:r>
              <a:rPr lang="en-AU" sz="1200" dirty="0"/>
              <a:t> </a:t>
            </a:r>
          </a:p>
          <a:p>
            <a:r>
              <a:rPr lang="en-AU" sz="1200" dirty="0"/>
              <a:t>Ask students to answer this question in pairs, writing down their ideas.</a:t>
            </a:r>
          </a:p>
          <a:p>
            <a:r>
              <a:rPr lang="en-AU" sz="1200" dirty="0"/>
              <a:t> </a:t>
            </a:r>
          </a:p>
          <a:p>
            <a:r>
              <a:rPr lang="en-AU" sz="1200" dirty="0"/>
              <a:t>Next, watch the following video about rats: https://www.youtube.com/watch?v=iMVh5uO3FSA</a:t>
            </a:r>
          </a:p>
          <a:p>
            <a:r>
              <a:rPr lang="en-AU" sz="1200" dirty="0"/>
              <a:t> </a:t>
            </a:r>
          </a:p>
          <a:p>
            <a:r>
              <a:rPr lang="en-AU" sz="1200" dirty="0"/>
              <a:t>After viewing, ask: have your views changed at all? Why / why not?</a:t>
            </a:r>
          </a:p>
          <a:p>
            <a:endParaRPr lang="en-AU" sz="1200" dirty="0"/>
          </a:p>
          <a:p>
            <a:r>
              <a:rPr lang="en-AU" sz="1200" b="1" dirty="0"/>
              <a:t>Consolidation</a:t>
            </a:r>
          </a:p>
          <a:p>
            <a:endParaRPr lang="en-AU" sz="1200" dirty="0"/>
          </a:p>
          <a:p>
            <a:r>
              <a:rPr lang="en-AU" sz="1200" dirty="0"/>
              <a:t>Watch </a:t>
            </a:r>
            <a:r>
              <a:rPr lang="en-AU" sz="1200" dirty="0">
                <a:hlinkClick r:id="rId2"/>
              </a:rPr>
              <a:t>this Ted talk </a:t>
            </a:r>
            <a:r>
              <a:rPr lang="en-AU" sz="1200" dirty="0"/>
              <a:t>about chimpanzees. </a:t>
            </a:r>
          </a:p>
          <a:p>
            <a:endParaRPr lang="en-AU" sz="1200" dirty="0"/>
          </a:p>
          <a:p>
            <a:r>
              <a:rPr lang="en-AU" sz="1200" dirty="0"/>
              <a:t>After watching, revisit the podcast question to ask students to respond to the question: do you think it is okay to make end of life decisions for animals? Why / why not? </a:t>
            </a:r>
          </a:p>
          <a:p>
            <a:r>
              <a:rPr lang="en-AU" sz="1200" dirty="0"/>
              <a:t> </a:t>
            </a:r>
          </a:p>
          <a:p>
            <a:endParaRPr lang="en-AU" sz="1200" dirty="0"/>
          </a:p>
          <a:p>
            <a:endParaRPr lang="en-AU" sz="1200" dirty="0"/>
          </a:p>
        </p:txBody>
      </p:sp>
      <p:sp>
        <p:nvSpPr>
          <p:cNvPr id="24" name="Footer Placeholder 1">
            <a:extLst>
              <a:ext uri="{FF2B5EF4-FFF2-40B4-BE49-F238E27FC236}">
                <a16:creationId xmlns:a16="http://schemas.microsoft.com/office/drawing/2014/main" id="{D77FD1C5-B30E-456D-A3BE-D01D443C02DA}"/>
              </a:ext>
            </a:extLst>
          </p:cNvPr>
          <p:cNvSpPr>
            <a:spLocks noGrp="1"/>
          </p:cNvSpPr>
          <p:nvPr>
            <p:ph type="ftr" sz="quarter" idx="11"/>
          </p:nvPr>
        </p:nvSpPr>
        <p:spPr>
          <a:xfrm>
            <a:off x="1900268" y="6501849"/>
            <a:ext cx="2814344" cy="365125"/>
          </a:xfrm>
        </p:spPr>
        <p:txBody>
          <a:bodyPr/>
          <a:lstStyle/>
          <a:p>
            <a:pPr algn="l"/>
            <a:endParaRPr lang="en-AU" sz="800" dirty="0">
              <a:solidFill>
                <a:schemeClr val="tx1"/>
              </a:solidFill>
              <a:latin typeface="ABCSans Light" panose="020B0303040403020204" pitchFamily="34" charset="0"/>
            </a:endParaRPr>
          </a:p>
        </p:txBody>
      </p:sp>
      <p:sp>
        <p:nvSpPr>
          <p:cNvPr id="19" name="Slide Number Placeholder 1">
            <a:extLst>
              <a:ext uri="{FF2B5EF4-FFF2-40B4-BE49-F238E27FC236}">
                <a16:creationId xmlns:a16="http://schemas.microsoft.com/office/drawing/2014/main" id="{02968BD1-455B-4CD6-B9E4-34B0029F3F03}"/>
              </a:ext>
            </a:extLst>
          </p:cNvPr>
          <p:cNvSpPr>
            <a:spLocks noGrp="1"/>
          </p:cNvSpPr>
          <p:nvPr>
            <p:ph type="sldNum" sz="quarter" idx="12"/>
          </p:nvPr>
        </p:nvSpPr>
        <p:spPr>
          <a:xfrm>
            <a:off x="8610600" y="6495493"/>
            <a:ext cx="2057400" cy="365125"/>
          </a:xfrm>
        </p:spPr>
        <p:txBody>
          <a:bodyPr/>
          <a:lstStyle/>
          <a:p>
            <a:fld id="{3B3850AD-9C9C-41FE-9D9D-0083644B8808}" type="slidenum">
              <a:rPr lang="en-AU" smtClean="0">
                <a:solidFill>
                  <a:schemeClr val="bg1"/>
                </a:solidFill>
                <a:latin typeface="ABCSans Bold" panose="020B0803040403020204" pitchFamily="34" charset="0"/>
              </a:rPr>
              <a:pPr/>
              <a:t>33</a:t>
            </a:fld>
            <a:endParaRPr lang="en-AU" dirty="0">
              <a:solidFill>
                <a:schemeClr val="bg1"/>
              </a:solidFill>
              <a:latin typeface="ABCSans Bold" panose="020B0803040403020204" pitchFamily="34" charset="0"/>
            </a:endParaRPr>
          </a:p>
        </p:txBody>
      </p:sp>
      <p:pic>
        <p:nvPicPr>
          <p:cNvPr id="25" name="Picture 24">
            <a:extLst>
              <a:ext uri="{FF2B5EF4-FFF2-40B4-BE49-F238E27FC236}">
                <a16:creationId xmlns:a16="http://schemas.microsoft.com/office/drawing/2014/main" id="{63E21161-678F-4424-ACDC-E862FDE43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6069" y="6551543"/>
            <a:ext cx="506997" cy="253499"/>
          </a:xfrm>
          <a:prstGeom prst="rect">
            <a:avLst/>
          </a:prstGeom>
        </p:spPr>
      </p:pic>
      <p:sp>
        <p:nvSpPr>
          <p:cNvPr id="10" name="Rectangle 9">
            <a:extLst>
              <a:ext uri="{FF2B5EF4-FFF2-40B4-BE49-F238E27FC236}">
                <a16:creationId xmlns:a16="http://schemas.microsoft.com/office/drawing/2014/main" id="{F5474E21-144D-45C8-8FE6-10425956D9E3}"/>
              </a:ext>
            </a:extLst>
          </p:cNvPr>
          <p:cNvSpPr/>
          <p:nvPr/>
        </p:nvSpPr>
        <p:spPr>
          <a:xfrm>
            <a:off x="0" y="6492875"/>
            <a:ext cx="12192000" cy="365125"/>
          </a:xfrm>
          <a:prstGeom prst="rect">
            <a:avLst/>
          </a:prstGeom>
          <a:solidFill>
            <a:srgbClr val="EE7F3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8" name="Slide Number Placeholder 1">
            <a:extLst>
              <a:ext uri="{FF2B5EF4-FFF2-40B4-BE49-F238E27FC236}">
                <a16:creationId xmlns:a16="http://schemas.microsoft.com/office/drawing/2014/main" id="{F4F6CC56-8AC3-4837-AF46-A85E9C0F1DE5}"/>
              </a:ext>
            </a:extLst>
          </p:cNvPr>
          <p:cNvSpPr txBox="1">
            <a:spLocks/>
          </p:cNvSpPr>
          <p:nvPr/>
        </p:nvSpPr>
        <p:spPr>
          <a:xfrm>
            <a:off x="9876771" y="648390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dirty="0">
                <a:solidFill>
                  <a:schemeClr val="bg1"/>
                </a:solidFill>
                <a:latin typeface="ABCSans Bold" panose="020B0803040403020204" pitchFamily="34" charset="0"/>
              </a:rPr>
              <a:t>30</a:t>
            </a:r>
          </a:p>
        </p:txBody>
      </p:sp>
      <p:pic>
        <p:nvPicPr>
          <p:cNvPr id="12" name="Picture 11">
            <a:extLst>
              <a:ext uri="{FF2B5EF4-FFF2-40B4-BE49-F238E27FC236}">
                <a16:creationId xmlns:a16="http://schemas.microsoft.com/office/drawing/2014/main" id="{9BA0F5F8-0CAA-4D91-8706-5F1E64149F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7" y="6539713"/>
            <a:ext cx="506997" cy="253499"/>
          </a:xfrm>
          <a:prstGeom prst="rect">
            <a:avLst/>
          </a:prstGeom>
        </p:spPr>
      </p:pic>
      <p:pic>
        <p:nvPicPr>
          <p:cNvPr id="13" name="Graphic 12" descr="Paw prints">
            <a:extLst>
              <a:ext uri="{FF2B5EF4-FFF2-40B4-BE49-F238E27FC236}">
                <a16:creationId xmlns:a16="http://schemas.microsoft.com/office/drawing/2014/main" id="{4495FBC4-ED59-4204-AAA0-329EB7D606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16465" y="1281174"/>
            <a:ext cx="5270369" cy="5270369"/>
          </a:xfrm>
          <a:prstGeom prst="rect">
            <a:avLst/>
          </a:prstGeom>
        </p:spPr>
      </p:pic>
    </p:spTree>
    <p:extLst>
      <p:ext uri="{BB962C8B-B14F-4D97-AF65-F5344CB8AC3E}">
        <p14:creationId xmlns:p14="http://schemas.microsoft.com/office/powerpoint/2010/main" val="12887428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E02B0C-1B1F-4EE9-BC47-2C852C839F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031" y="-746722"/>
            <a:ext cx="12961349" cy="9010612"/>
          </a:xfrm>
          <a:prstGeom prst="rect">
            <a:avLst/>
          </a:prstGeom>
        </p:spPr>
      </p:pic>
    </p:spTree>
    <p:extLst>
      <p:ext uri="{BB962C8B-B14F-4D97-AF65-F5344CB8AC3E}">
        <p14:creationId xmlns:p14="http://schemas.microsoft.com/office/powerpoint/2010/main" val="12686278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24BEEA-01AA-49D8-AAB3-443601D08CB6}"/>
              </a:ext>
            </a:extLst>
          </p:cNvPr>
          <p:cNvSpPr/>
          <p:nvPr/>
        </p:nvSpPr>
        <p:spPr>
          <a:xfrm>
            <a:off x="499759" y="606914"/>
            <a:ext cx="10580063" cy="6186309"/>
          </a:xfrm>
          <a:prstGeom prst="rect">
            <a:avLst/>
          </a:prstGeom>
        </p:spPr>
        <p:txBody>
          <a:bodyPr wrap="square">
            <a:spAutoFit/>
          </a:bodyPr>
          <a:lstStyle/>
          <a:p>
            <a:r>
              <a:rPr lang="en-AU" sz="1200" dirty="0"/>
              <a:t>Explain to students </a:t>
            </a:r>
            <a:r>
              <a:rPr lang="en-AU" sz="1200"/>
              <a:t>that they </a:t>
            </a:r>
            <a:r>
              <a:rPr lang="en-AU" sz="1200" dirty="0"/>
              <a:t>will be looking at the ethics of programming robots to have artificial intelligence that is self-aware (intuitive). </a:t>
            </a:r>
          </a:p>
          <a:p>
            <a:endParaRPr lang="en-AU" sz="1200" dirty="0"/>
          </a:p>
          <a:p>
            <a:r>
              <a:rPr lang="en-AU" sz="1200" dirty="0"/>
              <a:t>Begin by briefly discussing robots and artificial intelligence, and the importance of making sure that artificially-intelligent computers and robots follow rules that keep them from endangering us and that align with our social conventions (wrong and right).  </a:t>
            </a:r>
          </a:p>
          <a:p>
            <a:endParaRPr lang="en-AU" sz="1200" dirty="0"/>
          </a:p>
          <a:p>
            <a:r>
              <a:rPr lang="en-AU" sz="1200" i="1" dirty="0"/>
              <a:t>Ask: what are robots for? What are the advantages of creating robots?</a:t>
            </a:r>
          </a:p>
          <a:p>
            <a:endParaRPr lang="en-AU" sz="1200" i="1" dirty="0"/>
          </a:p>
          <a:p>
            <a:r>
              <a:rPr lang="en-AU" sz="1200" i="1" dirty="0"/>
              <a:t>Who decides on the values and morals of the robots we are creating?</a:t>
            </a:r>
          </a:p>
          <a:p>
            <a:endParaRPr lang="en-AU" sz="1200" dirty="0"/>
          </a:p>
          <a:p>
            <a:r>
              <a:rPr lang="en-AU" sz="1200" dirty="0"/>
              <a:t>Think / pair / share</a:t>
            </a:r>
          </a:p>
          <a:p>
            <a:endParaRPr lang="en-AU" sz="1200" dirty="0"/>
          </a:p>
          <a:p>
            <a:r>
              <a:rPr lang="en-AU" sz="1200" dirty="0"/>
              <a:t>Next, ask students to work in pairs to reflect on the following two questions, taking notes for discussion as they do so:</a:t>
            </a:r>
          </a:p>
          <a:p>
            <a:endParaRPr lang="en-AU" sz="1200" dirty="0"/>
          </a:p>
          <a:p>
            <a:pPr lvl="0" fontAlgn="base"/>
            <a:r>
              <a:rPr lang="en-AU" sz="1200" dirty="0"/>
              <a:t>How did you learn right from wrong? </a:t>
            </a:r>
          </a:p>
          <a:p>
            <a:pPr lvl="0" fontAlgn="base"/>
            <a:endParaRPr lang="en-AU" sz="1200" dirty="0"/>
          </a:p>
          <a:p>
            <a:pPr lvl="0" fontAlgn="base"/>
            <a:r>
              <a:rPr lang="en-AU" sz="1200" dirty="0"/>
              <a:t>How did you learn how to be polite?</a:t>
            </a:r>
          </a:p>
          <a:p>
            <a:pPr lvl="0" fontAlgn="base"/>
            <a:endParaRPr lang="en-AU" sz="1200" dirty="0"/>
          </a:p>
          <a:p>
            <a:pPr lvl="0" fontAlgn="base"/>
            <a:r>
              <a:rPr lang="en-AU" sz="1200" dirty="0"/>
              <a:t>Do you think that AI robots that think for themselves are a good idea? Why or why not?</a:t>
            </a:r>
          </a:p>
          <a:p>
            <a:pPr fontAlgn="base"/>
            <a:r>
              <a:rPr lang="en-AU" sz="1200" dirty="0"/>
              <a:t> </a:t>
            </a:r>
          </a:p>
          <a:p>
            <a:pPr fontAlgn="base"/>
            <a:r>
              <a:rPr lang="en-AU" sz="1200" dirty="0"/>
              <a:t>After discussing answers as a group, ask: should there be a set of laws for robots?</a:t>
            </a:r>
          </a:p>
          <a:p>
            <a:pPr fontAlgn="base"/>
            <a:endParaRPr lang="en-AU" sz="1200" dirty="0"/>
          </a:p>
          <a:p>
            <a:pPr fontAlgn="base"/>
            <a:r>
              <a:rPr lang="en-AU" sz="1200" dirty="0"/>
              <a:t>Next, ask students: should there be a set of laws for robots?</a:t>
            </a:r>
          </a:p>
          <a:p>
            <a:pPr fontAlgn="base"/>
            <a:endParaRPr lang="en-AU" sz="1200" dirty="0"/>
          </a:p>
          <a:p>
            <a:pPr fontAlgn="base"/>
            <a:r>
              <a:rPr lang="en-AU" sz="1200" dirty="0"/>
              <a:t>Explain that science fiction writer Isaac Asimov, in his book </a:t>
            </a:r>
            <a:r>
              <a:rPr lang="en-AU" sz="1200" i="1" dirty="0"/>
              <a:t>I, Robot</a:t>
            </a:r>
            <a:r>
              <a:rPr lang="en-AU" sz="1200" dirty="0"/>
              <a:t>, came up with a set of laws to guide the programming of robots in order to keep them from turning against humans. They are: </a:t>
            </a:r>
          </a:p>
          <a:p>
            <a:pPr fontAlgn="base"/>
            <a:endParaRPr lang="en-AU" sz="1200" dirty="0"/>
          </a:p>
          <a:p>
            <a:pPr lvl="0" fontAlgn="base"/>
            <a:r>
              <a:rPr lang="en-AU" sz="1200" b="1" dirty="0"/>
              <a:t>First Law</a:t>
            </a:r>
            <a:r>
              <a:rPr lang="en-AU" sz="1200" dirty="0"/>
              <a:t>: A robot may not injure a human being or, through inaction, allow a human being to come to harm.</a:t>
            </a:r>
          </a:p>
          <a:p>
            <a:pPr lvl="0" fontAlgn="base"/>
            <a:r>
              <a:rPr lang="en-AU" sz="1200" b="1" dirty="0"/>
              <a:t>Second Law: </a:t>
            </a:r>
            <a:r>
              <a:rPr lang="en-AU" sz="1200" dirty="0"/>
              <a:t>A robot must obey the orders given to it by human beings, except where such orders would conflict with the First Law.</a:t>
            </a:r>
          </a:p>
          <a:p>
            <a:pPr lvl="0" fontAlgn="base"/>
            <a:r>
              <a:rPr lang="en-AU" sz="1200" b="1" dirty="0"/>
              <a:t>Third Law</a:t>
            </a:r>
            <a:r>
              <a:rPr lang="en-AU" sz="1200" dirty="0"/>
              <a:t>: A robot must protect its own existence as long as such protection does not conflict with the First or Second Law.</a:t>
            </a:r>
          </a:p>
          <a:p>
            <a:pPr fontAlgn="base"/>
            <a:r>
              <a:rPr lang="en-AU" sz="1200" dirty="0"/>
              <a:t> </a:t>
            </a:r>
          </a:p>
          <a:p>
            <a:pPr fontAlgn="base"/>
            <a:r>
              <a:rPr lang="en-AU" sz="1200" dirty="0"/>
              <a:t>Ask: are these laws adequate? Discuss ideas as a group.</a:t>
            </a:r>
          </a:p>
          <a:p>
            <a:r>
              <a:rPr lang="en-AU" sz="1200" dirty="0"/>
              <a:t> </a:t>
            </a:r>
          </a:p>
          <a:p>
            <a:endParaRPr lang="en-AU" sz="1200" dirty="0"/>
          </a:p>
        </p:txBody>
      </p:sp>
      <p:sp>
        <p:nvSpPr>
          <p:cNvPr id="24" name="Footer Placeholder 1">
            <a:extLst>
              <a:ext uri="{FF2B5EF4-FFF2-40B4-BE49-F238E27FC236}">
                <a16:creationId xmlns:a16="http://schemas.microsoft.com/office/drawing/2014/main" id="{D77FD1C5-B30E-456D-A3BE-D01D443C02DA}"/>
              </a:ext>
            </a:extLst>
          </p:cNvPr>
          <p:cNvSpPr>
            <a:spLocks noGrp="1"/>
          </p:cNvSpPr>
          <p:nvPr>
            <p:ph type="ftr" sz="quarter" idx="11"/>
          </p:nvPr>
        </p:nvSpPr>
        <p:spPr>
          <a:xfrm>
            <a:off x="1900268" y="6501849"/>
            <a:ext cx="2814344" cy="365125"/>
          </a:xfrm>
        </p:spPr>
        <p:txBody>
          <a:bodyPr/>
          <a:lstStyle/>
          <a:p>
            <a:pPr algn="l"/>
            <a:endParaRPr lang="en-AU" sz="800" dirty="0">
              <a:solidFill>
                <a:schemeClr val="tx1"/>
              </a:solidFill>
              <a:latin typeface="ABCSans Light" panose="020B0303040403020204" pitchFamily="34" charset="0"/>
            </a:endParaRPr>
          </a:p>
        </p:txBody>
      </p:sp>
      <p:sp>
        <p:nvSpPr>
          <p:cNvPr id="19" name="Slide Number Placeholder 1">
            <a:extLst>
              <a:ext uri="{FF2B5EF4-FFF2-40B4-BE49-F238E27FC236}">
                <a16:creationId xmlns:a16="http://schemas.microsoft.com/office/drawing/2014/main" id="{02968BD1-455B-4CD6-B9E4-34B0029F3F03}"/>
              </a:ext>
            </a:extLst>
          </p:cNvPr>
          <p:cNvSpPr>
            <a:spLocks noGrp="1"/>
          </p:cNvSpPr>
          <p:nvPr>
            <p:ph type="sldNum" sz="quarter" idx="12"/>
          </p:nvPr>
        </p:nvSpPr>
        <p:spPr>
          <a:xfrm>
            <a:off x="8610600" y="6495493"/>
            <a:ext cx="2057400" cy="365125"/>
          </a:xfrm>
        </p:spPr>
        <p:txBody>
          <a:bodyPr/>
          <a:lstStyle/>
          <a:p>
            <a:fld id="{3B3850AD-9C9C-41FE-9D9D-0083644B8808}" type="slidenum">
              <a:rPr lang="en-AU" smtClean="0">
                <a:solidFill>
                  <a:schemeClr val="bg1"/>
                </a:solidFill>
                <a:latin typeface="ABCSans Bold" panose="020B0803040403020204" pitchFamily="34" charset="0"/>
              </a:rPr>
              <a:pPr/>
              <a:t>35</a:t>
            </a:fld>
            <a:endParaRPr lang="en-AU" dirty="0">
              <a:solidFill>
                <a:schemeClr val="bg1"/>
              </a:solidFill>
              <a:latin typeface="ABCSans Bold" panose="020B0803040403020204" pitchFamily="34" charset="0"/>
            </a:endParaRPr>
          </a:p>
        </p:txBody>
      </p:sp>
      <p:pic>
        <p:nvPicPr>
          <p:cNvPr id="25" name="Picture 24">
            <a:extLst>
              <a:ext uri="{FF2B5EF4-FFF2-40B4-BE49-F238E27FC236}">
                <a16:creationId xmlns:a16="http://schemas.microsoft.com/office/drawing/2014/main" id="{63E21161-678F-4424-ACDC-E862FDE43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6069" y="6551543"/>
            <a:ext cx="506997" cy="253499"/>
          </a:xfrm>
          <a:prstGeom prst="rect">
            <a:avLst/>
          </a:prstGeom>
        </p:spPr>
      </p:pic>
      <p:sp>
        <p:nvSpPr>
          <p:cNvPr id="10" name="Rectangle 9">
            <a:extLst>
              <a:ext uri="{FF2B5EF4-FFF2-40B4-BE49-F238E27FC236}">
                <a16:creationId xmlns:a16="http://schemas.microsoft.com/office/drawing/2014/main" id="{F5474E21-144D-45C8-8FE6-10425956D9E3}"/>
              </a:ext>
            </a:extLst>
          </p:cNvPr>
          <p:cNvSpPr/>
          <p:nvPr/>
        </p:nvSpPr>
        <p:spPr>
          <a:xfrm>
            <a:off x="0" y="6492875"/>
            <a:ext cx="12192000" cy="365125"/>
          </a:xfrm>
          <a:prstGeom prst="rect">
            <a:avLst/>
          </a:prstGeom>
          <a:solidFill>
            <a:srgbClr val="EB58C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8" name="Slide Number Placeholder 1">
            <a:extLst>
              <a:ext uri="{FF2B5EF4-FFF2-40B4-BE49-F238E27FC236}">
                <a16:creationId xmlns:a16="http://schemas.microsoft.com/office/drawing/2014/main" id="{F4F6CC56-8AC3-4837-AF46-A85E9C0F1DE5}"/>
              </a:ext>
            </a:extLst>
          </p:cNvPr>
          <p:cNvSpPr txBox="1">
            <a:spLocks/>
          </p:cNvSpPr>
          <p:nvPr/>
        </p:nvSpPr>
        <p:spPr>
          <a:xfrm>
            <a:off x="9876771" y="648390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b="1" dirty="0">
                <a:solidFill>
                  <a:schemeClr val="bg1"/>
                </a:solidFill>
                <a:latin typeface="ABCSans Bold" panose="020B0803040403020204" pitchFamily="34" charset="0"/>
              </a:rPr>
              <a:t>32</a:t>
            </a:r>
          </a:p>
        </p:txBody>
      </p:sp>
      <p:sp>
        <p:nvSpPr>
          <p:cNvPr id="9" name="TextBox 8">
            <a:extLst>
              <a:ext uri="{FF2B5EF4-FFF2-40B4-BE49-F238E27FC236}">
                <a16:creationId xmlns:a16="http://schemas.microsoft.com/office/drawing/2014/main" id="{4DC52F5A-B91C-4C50-96CB-97F902B42DFE}"/>
              </a:ext>
            </a:extLst>
          </p:cNvPr>
          <p:cNvSpPr txBox="1"/>
          <p:nvPr/>
        </p:nvSpPr>
        <p:spPr>
          <a:xfrm>
            <a:off x="499759" y="197830"/>
            <a:ext cx="5212080" cy="400110"/>
          </a:xfrm>
          <a:prstGeom prst="rect">
            <a:avLst/>
          </a:prstGeom>
          <a:noFill/>
        </p:spPr>
        <p:txBody>
          <a:bodyPr wrap="square" rtlCol="0">
            <a:spAutoFit/>
          </a:bodyPr>
          <a:lstStyle/>
          <a:p>
            <a:r>
              <a:rPr lang="en-AU" sz="2000" b="1" dirty="0">
                <a:solidFill>
                  <a:srgbClr val="EB58C2"/>
                </a:solidFill>
                <a:latin typeface="ABCSans Black" panose="020B0903040403020204" pitchFamily="34" charset="0"/>
              </a:rPr>
              <a:t>Should robots replace humans?</a:t>
            </a:r>
          </a:p>
        </p:txBody>
      </p:sp>
      <p:pic>
        <p:nvPicPr>
          <p:cNvPr id="12" name="Picture 11">
            <a:extLst>
              <a:ext uri="{FF2B5EF4-FFF2-40B4-BE49-F238E27FC236}">
                <a16:creationId xmlns:a16="http://schemas.microsoft.com/office/drawing/2014/main" id="{9BA0F5F8-0CAA-4D91-8706-5F1E64149F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7" y="6539713"/>
            <a:ext cx="506997" cy="253499"/>
          </a:xfrm>
          <a:prstGeom prst="rect">
            <a:avLst/>
          </a:prstGeom>
        </p:spPr>
      </p:pic>
      <p:pic>
        <p:nvPicPr>
          <p:cNvPr id="3" name="Graphic 2" descr="Robot">
            <a:extLst>
              <a:ext uri="{FF2B5EF4-FFF2-40B4-BE49-F238E27FC236}">
                <a16:creationId xmlns:a16="http://schemas.microsoft.com/office/drawing/2014/main" id="{6B8B7192-353C-472E-920C-D9E3C46B98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18513" y="711821"/>
            <a:ext cx="6109303" cy="6109303"/>
          </a:xfrm>
          <a:prstGeom prst="rect">
            <a:avLst/>
          </a:prstGeom>
        </p:spPr>
      </p:pic>
    </p:spTree>
    <p:extLst>
      <p:ext uri="{BB962C8B-B14F-4D97-AF65-F5344CB8AC3E}">
        <p14:creationId xmlns:p14="http://schemas.microsoft.com/office/powerpoint/2010/main" val="25836345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24BEEA-01AA-49D8-AAB3-443601D08CB6}"/>
              </a:ext>
            </a:extLst>
          </p:cNvPr>
          <p:cNvSpPr/>
          <p:nvPr/>
        </p:nvSpPr>
        <p:spPr>
          <a:xfrm>
            <a:off x="529204" y="912649"/>
            <a:ext cx="10580063" cy="5447645"/>
          </a:xfrm>
          <a:prstGeom prst="rect">
            <a:avLst/>
          </a:prstGeom>
        </p:spPr>
        <p:txBody>
          <a:bodyPr wrap="square">
            <a:spAutoFit/>
          </a:bodyPr>
          <a:lstStyle/>
          <a:p>
            <a:pPr fontAlgn="base"/>
            <a:r>
              <a:rPr lang="en-AU" sz="1200" dirty="0"/>
              <a:t>Next, explain to students that they will devise their own set of principles to guide the programming of robots. They can work in pairs or groups.</a:t>
            </a:r>
          </a:p>
          <a:p>
            <a:pPr fontAlgn="base"/>
            <a:endParaRPr lang="en-AU" sz="1200" dirty="0"/>
          </a:p>
          <a:p>
            <a:pPr fontAlgn="base"/>
            <a:r>
              <a:rPr lang="en-AU" sz="1200" dirty="0"/>
              <a:t>First, generate some ideas. As a group, come up with a list of social norms and behaviours you think moral robots should have (you may need to clarify what ‘social norms’ are).</a:t>
            </a:r>
          </a:p>
          <a:p>
            <a:pPr fontAlgn="base"/>
            <a:endParaRPr lang="en-AU" sz="1200" dirty="0"/>
          </a:p>
          <a:p>
            <a:pPr fontAlgn="base"/>
            <a:r>
              <a:rPr lang="en-AU" sz="1200" dirty="0"/>
              <a:t>Once a list has been generated, rank them in order of importance. </a:t>
            </a:r>
          </a:p>
          <a:p>
            <a:pPr fontAlgn="base"/>
            <a:endParaRPr lang="en-AU" sz="1200" dirty="0"/>
          </a:p>
          <a:p>
            <a:pPr fontAlgn="base"/>
            <a:r>
              <a:rPr lang="en-AU" sz="1200" dirty="0"/>
              <a:t>Next, think about the idea of having robots as teachers:</a:t>
            </a:r>
          </a:p>
          <a:p>
            <a:pPr fontAlgn="base"/>
            <a:endParaRPr lang="en-AU" sz="1200" dirty="0"/>
          </a:p>
          <a:p>
            <a:pPr fontAlgn="base"/>
            <a:r>
              <a:rPr lang="en-AU" sz="1200" dirty="0"/>
              <a:t>What skills and qualities does a teacher need?</a:t>
            </a:r>
          </a:p>
          <a:p>
            <a:pPr fontAlgn="base"/>
            <a:endParaRPr lang="en-AU" sz="1200" dirty="0"/>
          </a:p>
          <a:p>
            <a:pPr fontAlgn="base"/>
            <a:r>
              <a:rPr lang="en-AU" sz="1200" dirty="0"/>
              <a:t>Can a robot fulfil these?</a:t>
            </a:r>
          </a:p>
          <a:p>
            <a:pPr fontAlgn="base"/>
            <a:endParaRPr lang="en-AU" sz="1200" dirty="0"/>
          </a:p>
          <a:p>
            <a:pPr fontAlgn="base"/>
            <a:r>
              <a:rPr lang="en-AU" sz="1200" dirty="0"/>
              <a:t>What about doctors?</a:t>
            </a:r>
          </a:p>
          <a:p>
            <a:pPr fontAlgn="base"/>
            <a:endParaRPr lang="en-AU" sz="1200" dirty="0"/>
          </a:p>
          <a:p>
            <a:pPr fontAlgn="base"/>
            <a:r>
              <a:rPr lang="en-AU" sz="1200" dirty="0"/>
              <a:t>What do teachers and doctors do that a robot cannot?</a:t>
            </a:r>
          </a:p>
          <a:p>
            <a:pPr fontAlgn="base"/>
            <a:endParaRPr lang="en-AU" sz="1200" dirty="0"/>
          </a:p>
          <a:p>
            <a:pPr fontAlgn="base"/>
            <a:r>
              <a:rPr lang="en-AU" sz="1200" dirty="0"/>
              <a:t>Alternatively, what could a robot do that a human teacher or doctor could not?</a:t>
            </a:r>
          </a:p>
          <a:p>
            <a:pPr fontAlgn="base"/>
            <a:endParaRPr lang="en-AU" sz="1200" dirty="0"/>
          </a:p>
          <a:p>
            <a:pPr fontAlgn="base"/>
            <a:r>
              <a:rPr lang="en-AU" sz="1200" dirty="0"/>
              <a:t>Next, in pairs, have students think about what job they might like to do when they are older and discuss and answer the following questions:</a:t>
            </a:r>
          </a:p>
          <a:p>
            <a:pPr lvl="0" fontAlgn="base"/>
            <a:endParaRPr lang="en-AU" sz="1200" dirty="0"/>
          </a:p>
          <a:p>
            <a:pPr lvl="0" fontAlgn="base"/>
            <a:r>
              <a:rPr lang="en-AU" sz="1200" dirty="0"/>
              <a:t>What skills / qualifications / knowledge will you need?</a:t>
            </a:r>
          </a:p>
          <a:p>
            <a:pPr lvl="0" fontAlgn="base"/>
            <a:endParaRPr lang="en-AU" sz="1200" dirty="0"/>
          </a:p>
          <a:p>
            <a:pPr lvl="0" fontAlgn="base"/>
            <a:r>
              <a:rPr lang="en-AU" sz="1200" dirty="0"/>
              <a:t>Could a robot do this job?</a:t>
            </a:r>
          </a:p>
          <a:p>
            <a:pPr lvl="0" fontAlgn="base"/>
            <a:endParaRPr lang="en-AU" sz="1200" dirty="0"/>
          </a:p>
          <a:p>
            <a:pPr lvl="0" fontAlgn="base"/>
            <a:r>
              <a:rPr lang="en-AU" sz="1200" dirty="0"/>
              <a:t>Why / why not?</a:t>
            </a:r>
          </a:p>
          <a:p>
            <a:pPr lvl="0" fontAlgn="base"/>
            <a:endParaRPr lang="en-AU" sz="1200" dirty="0"/>
          </a:p>
          <a:p>
            <a:endParaRPr lang="en-AU" sz="1200" dirty="0"/>
          </a:p>
          <a:p>
            <a:endParaRPr lang="en-AU" sz="1200" dirty="0"/>
          </a:p>
        </p:txBody>
      </p:sp>
      <p:sp>
        <p:nvSpPr>
          <p:cNvPr id="24" name="Footer Placeholder 1">
            <a:extLst>
              <a:ext uri="{FF2B5EF4-FFF2-40B4-BE49-F238E27FC236}">
                <a16:creationId xmlns:a16="http://schemas.microsoft.com/office/drawing/2014/main" id="{D77FD1C5-B30E-456D-A3BE-D01D443C02DA}"/>
              </a:ext>
            </a:extLst>
          </p:cNvPr>
          <p:cNvSpPr>
            <a:spLocks noGrp="1"/>
          </p:cNvSpPr>
          <p:nvPr>
            <p:ph type="ftr" sz="quarter" idx="11"/>
          </p:nvPr>
        </p:nvSpPr>
        <p:spPr>
          <a:xfrm>
            <a:off x="1900268" y="6501849"/>
            <a:ext cx="2814344" cy="365125"/>
          </a:xfrm>
        </p:spPr>
        <p:txBody>
          <a:bodyPr/>
          <a:lstStyle/>
          <a:p>
            <a:pPr algn="l"/>
            <a:endParaRPr lang="en-AU" sz="800" dirty="0">
              <a:solidFill>
                <a:schemeClr val="tx1"/>
              </a:solidFill>
              <a:latin typeface="ABCSans Light" panose="020B0303040403020204" pitchFamily="34" charset="0"/>
            </a:endParaRPr>
          </a:p>
        </p:txBody>
      </p:sp>
      <p:sp>
        <p:nvSpPr>
          <p:cNvPr id="19" name="Slide Number Placeholder 1">
            <a:extLst>
              <a:ext uri="{FF2B5EF4-FFF2-40B4-BE49-F238E27FC236}">
                <a16:creationId xmlns:a16="http://schemas.microsoft.com/office/drawing/2014/main" id="{02968BD1-455B-4CD6-B9E4-34B0029F3F03}"/>
              </a:ext>
            </a:extLst>
          </p:cNvPr>
          <p:cNvSpPr>
            <a:spLocks noGrp="1"/>
          </p:cNvSpPr>
          <p:nvPr>
            <p:ph type="sldNum" sz="quarter" idx="12"/>
          </p:nvPr>
        </p:nvSpPr>
        <p:spPr>
          <a:xfrm>
            <a:off x="8610600" y="6495493"/>
            <a:ext cx="2057400" cy="365125"/>
          </a:xfrm>
        </p:spPr>
        <p:txBody>
          <a:bodyPr/>
          <a:lstStyle/>
          <a:p>
            <a:fld id="{3B3850AD-9C9C-41FE-9D9D-0083644B8808}" type="slidenum">
              <a:rPr lang="en-AU" smtClean="0">
                <a:solidFill>
                  <a:schemeClr val="bg1"/>
                </a:solidFill>
                <a:latin typeface="ABCSans Bold" panose="020B0803040403020204" pitchFamily="34" charset="0"/>
              </a:rPr>
              <a:pPr/>
              <a:t>36</a:t>
            </a:fld>
            <a:endParaRPr lang="en-AU" dirty="0">
              <a:solidFill>
                <a:schemeClr val="bg1"/>
              </a:solidFill>
              <a:latin typeface="ABCSans Bold" panose="020B0803040403020204" pitchFamily="34" charset="0"/>
            </a:endParaRPr>
          </a:p>
        </p:txBody>
      </p:sp>
      <p:pic>
        <p:nvPicPr>
          <p:cNvPr id="25" name="Picture 24">
            <a:extLst>
              <a:ext uri="{FF2B5EF4-FFF2-40B4-BE49-F238E27FC236}">
                <a16:creationId xmlns:a16="http://schemas.microsoft.com/office/drawing/2014/main" id="{63E21161-678F-4424-ACDC-E862FDE43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6069" y="6551543"/>
            <a:ext cx="506997" cy="253499"/>
          </a:xfrm>
          <a:prstGeom prst="rect">
            <a:avLst/>
          </a:prstGeom>
        </p:spPr>
      </p:pic>
      <p:sp>
        <p:nvSpPr>
          <p:cNvPr id="10" name="Rectangle 9">
            <a:extLst>
              <a:ext uri="{FF2B5EF4-FFF2-40B4-BE49-F238E27FC236}">
                <a16:creationId xmlns:a16="http://schemas.microsoft.com/office/drawing/2014/main" id="{F5474E21-144D-45C8-8FE6-10425956D9E3}"/>
              </a:ext>
            </a:extLst>
          </p:cNvPr>
          <p:cNvSpPr/>
          <p:nvPr/>
        </p:nvSpPr>
        <p:spPr>
          <a:xfrm>
            <a:off x="0" y="6492875"/>
            <a:ext cx="12192000" cy="365125"/>
          </a:xfrm>
          <a:prstGeom prst="rect">
            <a:avLst/>
          </a:prstGeom>
          <a:solidFill>
            <a:srgbClr val="EB58C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8" name="Slide Number Placeholder 1">
            <a:extLst>
              <a:ext uri="{FF2B5EF4-FFF2-40B4-BE49-F238E27FC236}">
                <a16:creationId xmlns:a16="http://schemas.microsoft.com/office/drawing/2014/main" id="{F4F6CC56-8AC3-4837-AF46-A85E9C0F1DE5}"/>
              </a:ext>
            </a:extLst>
          </p:cNvPr>
          <p:cNvSpPr txBox="1">
            <a:spLocks/>
          </p:cNvSpPr>
          <p:nvPr/>
        </p:nvSpPr>
        <p:spPr>
          <a:xfrm>
            <a:off x="9876771" y="648390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b="1" dirty="0">
                <a:solidFill>
                  <a:schemeClr val="bg1"/>
                </a:solidFill>
                <a:latin typeface="ABCSans Bold" panose="020B0803040403020204" pitchFamily="34" charset="0"/>
              </a:rPr>
              <a:t>33</a:t>
            </a:r>
          </a:p>
        </p:txBody>
      </p:sp>
      <p:pic>
        <p:nvPicPr>
          <p:cNvPr id="12" name="Picture 11">
            <a:extLst>
              <a:ext uri="{FF2B5EF4-FFF2-40B4-BE49-F238E27FC236}">
                <a16:creationId xmlns:a16="http://schemas.microsoft.com/office/drawing/2014/main" id="{9BA0F5F8-0CAA-4D91-8706-5F1E64149F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7" y="6539713"/>
            <a:ext cx="506997" cy="253499"/>
          </a:xfrm>
          <a:prstGeom prst="rect">
            <a:avLst/>
          </a:prstGeom>
        </p:spPr>
      </p:pic>
      <p:pic>
        <p:nvPicPr>
          <p:cNvPr id="14" name="Graphic 13" descr="Robot">
            <a:extLst>
              <a:ext uri="{FF2B5EF4-FFF2-40B4-BE49-F238E27FC236}">
                <a16:creationId xmlns:a16="http://schemas.microsoft.com/office/drawing/2014/main" id="{93EA8EA8-4C15-4051-8D6C-940D4C7FBC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18513" y="711821"/>
            <a:ext cx="6109303" cy="6109303"/>
          </a:xfrm>
          <a:prstGeom prst="rect">
            <a:avLst/>
          </a:prstGeom>
        </p:spPr>
      </p:pic>
    </p:spTree>
    <p:extLst>
      <p:ext uri="{BB962C8B-B14F-4D97-AF65-F5344CB8AC3E}">
        <p14:creationId xmlns:p14="http://schemas.microsoft.com/office/powerpoint/2010/main" val="9784315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24BEEA-01AA-49D8-AAB3-443601D08CB6}"/>
              </a:ext>
            </a:extLst>
          </p:cNvPr>
          <p:cNvSpPr/>
          <p:nvPr/>
        </p:nvSpPr>
        <p:spPr>
          <a:xfrm>
            <a:off x="499759" y="584657"/>
            <a:ext cx="10580063" cy="5262979"/>
          </a:xfrm>
          <a:prstGeom prst="rect">
            <a:avLst/>
          </a:prstGeom>
        </p:spPr>
        <p:txBody>
          <a:bodyPr wrap="square">
            <a:spAutoFit/>
          </a:bodyPr>
          <a:lstStyle/>
          <a:p>
            <a:r>
              <a:rPr lang="en-AU" sz="1200" b="1" dirty="0"/>
              <a:t>Robot Invention</a:t>
            </a:r>
          </a:p>
          <a:p>
            <a:endParaRPr lang="en-AU" sz="1200" b="1" dirty="0"/>
          </a:p>
          <a:p>
            <a:r>
              <a:rPr lang="en-AU" sz="1200" dirty="0"/>
              <a:t>In this part of the activity, students will conceptualise and design a new robotic invention, working through a five-step process independently or with guidance.</a:t>
            </a:r>
          </a:p>
          <a:p>
            <a:endParaRPr lang="en-AU" sz="1200" dirty="0"/>
          </a:p>
          <a:p>
            <a:r>
              <a:rPr lang="en-AU" sz="1200" dirty="0"/>
              <a:t>This may be run as a project over several lessons, or can be shortened into one lesson with each phase only briefly explored. Alternatively, you may wish to run this as a whole group activity and guide the process yourself. </a:t>
            </a:r>
          </a:p>
          <a:p>
            <a:endParaRPr lang="en-AU" sz="1200" dirty="0"/>
          </a:p>
          <a:p>
            <a:r>
              <a:rPr lang="en-AU" sz="1200" dirty="0"/>
              <a:t>First, come up with an idea for each group or the class as a whole. One example could be a robot umpire for community sport. </a:t>
            </a:r>
          </a:p>
          <a:p>
            <a:endParaRPr lang="en-AU" sz="1200" dirty="0"/>
          </a:p>
          <a:p>
            <a:r>
              <a:rPr lang="en-AU" sz="1200" dirty="0"/>
              <a:t>Students can then work through the following steps:</a:t>
            </a:r>
          </a:p>
          <a:p>
            <a:endParaRPr lang="en-AU" sz="1200" dirty="0"/>
          </a:p>
          <a:p>
            <a:pPr lvl="0" fontAlgn="base"/>
            <a:r>
              <a:rPr lang="en-AU" sz="1200" b="1" dirty="0"/>
              <a:t>Concept phase: </a:t>
            </a:r>
            <a:r>
              <a:rPr lang="en-AU" sz="1200" dirty="0"/>
              <a:t>Identify the problem / need, conduct research and brainstorm solutions.</a:t>
            </a:r>
          </a:p>
          <a:p>
            <a:pPr lvl="0" fontAlgn="base"/>
            <a:endParaRPr lang="en-AU" sz="1200" dirty="0"/>
          </a:p>
          <a:p>
            <a:pPr lvl="0" fontAlgn="base"/>
            <a:r>
              <a:rPr lang="en-AU" sz="1200" b="1" dirty="0"/>
              <a:t>Design phase</a:t>
            </a:r>
            <a:r>
              <a:rPr lang="en-AU" sz="1200" dirty="0"/>
              <a:t>: Create a plan, select the best solution and determine necessary resources.</a:t>
            </a:r>
          </a:p>
          <a:p>
            <a:pPr lvl="0" fontAlgn="base"/>
            <a:endParaRPr lang="en-AU" sz="1200" dirty="0"/>
          </a:p>
          <a:p>
            <a:pPr lvl="0" fontAlgn="base"/>
            <a:r>
              <a:rPr lang="en-AU" sz="1200" b="1" dirty="0"/>
              <a:t>Build phase: </a:t>
            </a:r>
            <a:r>
              <a:rPr lang="en-AU" sz="1200" dirty="0"/>
              <a:t>Sketch, model or build a prototype. </a:t>
            </a:r>
          </a:p>
          <a:p>
            <a:pPr lvl="0" fontAlgn="base"/>
            <a:endParaRPr lang="en-AU" sz="1200" dirty="0"/>
          </a:p>
          <a:p>
            <a:pPr lvl="0" fontAlgn="base"/>
            <a:r>
              <a:rPr lang="en-AU" sz="1200" b="1" dirty="0"/>
              <a:t>Review and redesign phase</a:t>
            </a:r>
            <a:r>
              <a:rPr lang="en-AU" sz="1200" dirty="0"/>
              <a:t>: Review the invention for strengths and weaknesses.</a:t>
            </a:r>
          </a:p>
          <a:p>
            <a:pPr lvl="0" fontAlgn="base"/>
            <a:endParaRPr lang="en-AU" sz="1200" dirty="0"/>
          </a:p>
          <a:p>
            <a:pPr lvl="0" fontAlgn="base"/>
            <a:r>
              <a:rPr lang="en-AU" sz="1200" b="1" dirty="0"/>
              <a:t>Share phase: </a:t>
            </a:r>
            <a:r>
              <a:rPr lang="en-AU" sz="1200" dirty="0"/>
              <a:t>Present the invention to your class for feedback.</a:t>
            </a:r>
          </a:p>
          <a:p>
            <a:pPr fontAlgn="base"/>
            <a:endParaRPr lang="en-AU" sz="1200" dirty="0"/>
          </a:p>
          <a:p>
            <a:pPr fontAlgn="base"/>
            <a:r>
              <a:rPr lang="en-AU" sz="1200" dirty="0"/>
              <a:t>Lastly, ask students to weigh up the pros and cons of their invention. What were the advantages of a robotic invention of this kind, and what were the disadvantages?</a:t>
            </a:r>
          </a:p>
          <a:p>
            <a:pPr fontAlgn="base"/>
            <a:r>
              <a:rPr lang="en-AU" sz="1200" dirty="0"/>
              <a:t> </a:t>
            </a:r>
          </a:p>
          <a:p>
            <a:r>
              <a:rPr lang="en-AU" sz="1200" b="1" dirty="0"/>
              <a:t>Consolidation</a:t>
            </a:r>
          </a:p>
          <a:p>
            <a:endParaRPr lang="en-AU" sz="1200" dirty="0"/>
          </a:p>
          <a:p>
            <a:r>
              <a:rPr lang="en-AU" sz="1200" dirty="0"/>
              <a:t>Research some examples of AI inventions in recent years, the problem they have addressed and their impacts. In particular, look for any AU inventions that pose ethical questions, like driverless cars. You may wish to listen to the Short &amp; Curly episode on driverless cars </a:t>
            </a:r>
            <a:r>
              <a:rPr lang="en-AU" sz="1200" dirty="0">
                <a:hlinkClick r:id="rId2"/>
              </a:rPr>
              <a:t>here</a:t>
            </a:r>
            <a:endParaRPr lang="en-AU" sz="1200" dirty="0"/>
          </a:p>
          <a:p>
            <a:endParaRPr lang="en-AU" sz="1200" dirty="0"/>
          </a:p>
        </p:txBody>
      </p:sp>
      <p:sp>
        <p:nvSpPr>
          <p:cNvPr id="24" name="Footer Placeholder 1">
            <a:extLst>
              <a:ext uri="{FF2B5EF4-FFF2-40B4-BE49-F238E27FC236}">
                <a16:creationId xmlns:a16="http://schemas.microsoft.com/office/drawing/2014/main" id="{D77FD1C5-B30E-456D-A3BE-D01D443C02DA}"/>
              </a:ext>
            </a:extLst>
          </p:cNvPr>
          <p:cNvSpPr>
            <a:spLocks noGrp="1"/>
          </p:cNvSpPr>
          <p:nvPr>
            <p:ph type="ftr" sz="quarter" idx="11"/>
          </p:nvPr>
        </p:nvSpPr>
        <p:spPr>
          <a:xfrm>
            <a:off x="1900268" y="6501849"/>
            <a:ext cx="2814344" cy="365125"/>
          </a:xfrm>
        </p:spPr>
        <p:txBody>
          <a:bodyPr/>
          <a:lstStyle/>
          <a:p>
            <a:pPr algn="l"/>
            <a:endParaRPr lang="en-AU" sz="800" dirty="0">
              <a:solidFill>
                <a:schemeClr val="tx1"/>
              </a:solidFill>
              <a:latin typeface="ABCSans Light" panose="020B0303040403020204" pitchFamily="34" charset="0"/>
            </a:endParaRPr>
          </a:p>
        </p:txBody>
      </p:sp>
      <p:sp>
        <p:nvSpPr>
          <p:cNvPr id="19" name="Slide Number Placeholder 1">
            <a:extLst>
              <a:ext uri="{FF2B5EF4-FFF2-40B4-BE49-F238E27FC236}">
                <a16:creationId xmlns:a16="http://schemas.microsoft.com/office/drawing/2014/main" id="{02968BD1-455B-4CD6-B9E4-34B0029F3F03}"/>
              </a:ext>
            </a:extLst>
          </p:cNvPr>
          <p:cNvSpPr>
            <a:spLocks noGrp="1"/>
          </p:cNvSpPr>
          <p:nvPr>
            <p:ph type="sldNum" sz="quarter" idx="12"/>
          </p:nvPr>
        </p:nvSpPr>
        <p:spPr>
          <a:xfrm>
            <a:off x="8610600" y="6495493"/>
            <a:ext cx="2057400" cy="365125"/>
          </a:xfrm>
        </p:spPr>
        <p:txBody>
          <a:bodyPr/>
          <a:lstStyle/>
          <a:p>
            <a:fld id="{3B3850AD-9C9C-41FE-9D9D-0083644B8808}" type="slidenum">
              <a:rPr lang="en-AU" smtClean="0">
                <a:solidFill>
                  <a:schemeClr val="bg1"/>
                </a:solidFill>
                <a:latin typeface="ABCSans Bold" panose="020B0803040403020204" pitchFamily="34" charset="0"/>
              </a:rPr>
              <a:pPr/>
              <a:t>37</a:t>
            </a:fld>
            <a:endParaRPr lang="en-AU" dirty="0">
              <a:solidFill>
                <a:schemeClr val="bg1"/>
              </a:solidFill>
              <a:latin typeface="ABCSans Bold" panose="020B0803040403020204" pitchFamily="34" charset="0"/>
            </a:endParaRPr>
          </a:p>
        </p:txBody>
      </p:sp>
      <p:pic>
        <p:nvPicPr>
          <p:cNvPr id="25" name="Picture 24">
            <a:extLst>
              <a:ext uri="{FF2B5EF4-FFF2-40B4-BE49-F238E27FC236}">
                <a16:creationId xmlns:a16="http://schemas.microsoft.com/office/drawing/2014/main" id="{63E21161-678F-4424-ACDC-E862FDE43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6069" y="6551543"/>
            <a:ext cx="506997" cy="253499"/>
          </a:xfrm>
          <a:prstGeom prst="rect">
            <a:avLst/>
          </a:prstGeom>
        </p:spPr>
      </p:pic>
      <p:sp>
        <p:nvSpPr>
          <p:cNvPr id="10" name="Rectangle 9">
            <a:extLst>
              <a:ext uri="{FF2B5EF4-FFF2-40B4-BE49-F238E27FC236}">
                <a16:creationId xmlns:a16="http://schemas.microsoft.com/office/drawing/2014/main" id="{F5474E21-144D-45C8-8FE6-10425956D9E3}"/>
              </a:ext>
            </a:extLst>
          </p:cNvPr>
          <p:cNvSpPr/>
          <p:nvPr/>
        </p:nvSpPr>
        <p:spPr>
          <a:xfrm>
            <a:off x="0" y="6492875"/>
            <a:ext cx="12192000" cy="365125"/>
          </a:xfrm>
          <a:prstGeom prst="rect">
            <a:avLst/>
          </a:prstGeom>
          <a:solidFill>
            <a:srgbClr val="EB58C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8" name="Slide Number Placeholder 1">
            <a:extLst>
              <a:ext uri="{FF2B5EF4-FFF2-40B4-BE49-F238E27FC236}">
                <a16:creationId xmlns:a16="http://schemas.microsoft.com/office/drawing/2014/main" id="{F4F6CC56-8AC3-4837-AF46-A85E9C0F1DE5}"/>
              </a:ext>
            </a:extLst>
          </p:cNvPr>
          <p:cNvSpPr txBox="1">
            <a:spLocks/>
          </p:cNvSpPr>
          <p:nvPr/>
        </p:nvSpPr>
        <p:spPr>
          <a:xfrm>
            <a:off x="9876771" y="648390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b="1" dirty="0">
                <a:solidFill>
                  <a:schemeClr val="bg1"/>
                </a:solidFill>
                <a:latin typeface="ABCSans Bold" panose="020B0803040403020204" pitchFamily="34" charset="0"/>
              </a:rPr>
              <a:t>34</a:t>
            </a:r>
          </a:p>
        </p:txBody>
      </p:sp>
      <p:pic>
        <p:nvPicPr>
          <p:cNvPr id="12" name="Picture 11">
            <a:extLst>
              <a:ext uri="{FF2B5EF4-FFF2-40B4-BE49-F238E27FC236}">
                <a16:creationId xmlns:a16="http://schemas.microsoft.com/office/drawing/2014/main" id="{9BA0F5F8-0CAA-4D91-8706-5F1E64149F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7" y="6539713"/>
            <a:ext cx="506997" cy="253499"/>
          </a:xfrm>
          <a:prstGeom prst="rect">
            <a:avLst/>
          </a:prstGeom>
        </p:spPr>
      </p:pic>
      <p:pic>
        <p:nvPicPr>
          <p:cNvPr id="14" name="Graphic 13" descr="Robot">
            <a:extLst>
              <a:ext uri="{FF2B5EF4-FFF2-40B4-BE49-F238E27FC236}">
                <a16:creationId xmlns:a16="http://schemas.microsoft.com/office/drawing/2014/main" id="{22C961F2-3265-4D1D-9CEA-1664654349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18513" y="711821"/>
            <a:ext cx="6109303" cy="6109303"/>
          </a:xfrm>
          <a:prstGeom prst="rect">
            <a:avLst/>
          </a:prstGeom>
        </p:spPr>
      </p:pic>
    </p:spTree>
    <p:extLst>
      <p:ext uri="{BB962C8B-B14F-4D97-AF65-F5344CB8AC3E}">
        <p14:creationId xmlns:p14="http://schemas.microsoft.com/office/powerpoint/2010/main" val="4406128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4C1A2-1DCF-49DC-A4E3-B8C1A44D68C7}"/>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23A95BEB-7142-4987-A286-ECE4DF9C3AF9}"/>
              </a:ext>
            </a:extLst>
          </p:cNvPr>
          <p:cNvSpPr>
            <a:spLocks noGrp="1"/>
          </p:cNvSpPr>
          <p:nvPr>
            <p:ph idx="1"/>
          </p:nvPr>
        </p:nvSpPr>
        <p:spPr/>
        <p:txBody>
          <a:bodyPr/>
          <a:lstStyle/>
          <a:p>
            <a:endParaRPr lang="en-AU"/>
          </a:p>
        </p:txBody>
      </p:sp>
    </p:spTree>
    <p:extLst>
      <p:ext uri="{BB962C8B-B14F-4D97-AF65-F5344CB8AC3E}">
        <p14:creationId xmlns:p14="http://schemas.microsoft.com/office/powerpoint/2010/main" val="3539516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8CEF0-49F3-4BD2-BC8D-34CFD867879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6B766181-3B9F-4609-B7D2-31B90067F574}"/>
              </a:ext>
            </a:extLst>
          </p:cNvPr>
          <p:cNvSpPr>
            <a:spLocks noGrp="1"/>
          </p:cNvSpPr>
          <p:nvPr>
            <p:ph idx="1"/>
          </p:nvPr>
        </p:nvSpPr>
        <p:spPr/>
        <p:txBody>
          <a:bodyPr/>
          <a:lstStyle/>
          <a:p>
            <a:endParaRPr lang="en-AU"/>
          </a:p>
        </p:txBody>
      </p:sp>
    </p:spTree>
    <p:extLst>
      <p:ext uri="{BB962C8B-B14F-4D97-AF65-F5344CB8AC3E}">
        <p14:creationId xmlns:p14="http://schemas.microsoft.com/office/powerpoint/2010/main" val="579653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Mop and bucket">
            <a:extLst>
              <a:ext uri="{FF2B5EF4-FFF2-40B4-BE49-F238E27FC236}">
                <a16:creationId xmlns:a16="http://schemas.microsoft.com/office/drawing/2014/main" id="{DB6434FB-CFC1-4C2D-909D-63FC4C26BB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69444" y="597155"/>
            <a:ext cx="5406708" cy="5406708"/>
          </a:xfrm>
          <a:prstGeom prst="rect">
            <a:avLst/>
          </a:prstGeom>
        </p:spPr>
      </p:pic>
      <p:sp>
        <p:nvSpPr>
          <p:cNvPr id="6" name="Rectangle 5">
            <a:extLst>
              <a:ext uri="{FF2B5EF4-FFF2-40B4-BE49-F238E27FC236}">
                <a16:creationId xmlns:a16="http://schemas.microsoft.com/office/drawing/2014/main" id="{1624BEEA-01AA-49D8-AAB3-443601D08CB6}"/>
              </a:ext>
            </a:extLst>
          </p:cNvPr>
          <p:cNvSpPr/>
          <p:nvPr/>
        </p:nvSpPr>
        <p:spPr>
          <a:xfrm>
            <a:off x="3664831" y="698777"/>
            <a:ext cx="8391464" cy="477054"/>
          </a:xfrm>
          <a:prstGeom prst="rect">
            <a:avLst/>
          </a:prstGeom>
        </p:spPr>
        <p:txBody>
          <a:bodyPr wrap="square">
            <a:spAutoFit/>
          </a:bodyPr>
          <a:lstStyle/>
          <a:p>
            <a:endParaRPr lang="en-AU" sz="1000" dirty="0">
              <a:latin typeface="ABCSans Light" panose="020B0303040403020204" pitchFamily="34" charset="0"/>
            </a:endParaRPr>
          </a:p>
          <a:p>
            <a:pPr>
              <a:spcBef>
                <a:spcPts val="600"/>
              </a:spcBef>
              <a:spcAft>
                <a:spcPts val="600"/>
              </a:spcAft>
              <a:buClr>
                <a:schemeClr val="accent2"/>
              </a:buClr>
              <a:buSzPct val="150000"/>
            </a:pPr>
            <a:r>
              <a:rPr lang="en-AU" sz="1000" dirty="0">
                <a:latin typeface="ABCSans Light" panose="020B0303040403020204" pitchFamily="34" charset="0"/>
                <a:cs typeface="Times New Roman" panose="02020603050405020304" pitchFamily="18" charset="0"/>
              </a:rPr>
              <a:t>	</a:t>
            </a:r>
          </a:p>
        </p:txBody>
      </p:sp>
      <p:sp>
        <p:nvSpPr>
          <p:cNvPr id="18" name="Rectangle 17">
            <a:extLst>
              <a:ext uri="{FF2B5EF4-FFF2-40B4-BE49-F238E27FC236}">
                <a16:creationId xmlns:a16="http://schemas.microsoft.com/office/drawing/2014/main" id="{B722EFCE-38C4-45B5-9B48-49AF5235F38D}"/>
              </a:ext>
            </a:extLst>
          </p:cNvPr>
          <p:cNvSpPr/>
          <p:nvPr/>
        </p:nvSpPr>
        <p:spPr>
          <a:xfrm>
            <a:off x="0" y="6492875"/>
            <a:ext cx="12192000" cy="365125"/>
          </a:xfrm>
          <a:prstGeom prst="rect">
            <a:avLst/>
          </a:prstGeom>
          <a:solidFill>
            <a:srgbClr val="BB23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a:p>
        </p:txBody>
      </p:sp>
      <p:sp>
        <p:nvSpPr>
          <p:cNvPr id="19" name="Slide Number Placeholder 1">
            <a:extLst>
              <a:ext uri="{FF2B5EF4-FFF2-40B4-BE49-F238E27FC236}">
                <a16:creationId xmlns:a16="http://schemas.microsoft.com/office/drawing/2014/main" id="{02968BD1-455B-4CD6-B9E4-34B0029F3F03}"/>
              </a:ext>
            </a:extLst>
          </p:cNvPr>
          <p:cNvSpPr>
            <a:spLocks noGrp="1"/>
          </p:cNvSpPr>
          <p:nvPr>
            <p:ph type="sldNum" sz="quarter" idx="12"/>
          </p:nvPr>
        </p:nvSpPr>
        <p:spPr>
          <a:xfrm>
            <a:off x="9876771" y="6483901"/>
            <a:ext cx="2057400" cy="365125"/>
          </a:xfrm>
        </p:spPr>
        <p:txBody>
          <a:bodyPr/>
          <a:lstStyle/>
          <a:p>
            <a:r>
              <a:rPr lang="en-AU" b="1" dirty="0">
                <a:solidFill>
                  <a:schemeClr val="bg1"/>
                </a:solidFill>
                <a:latin typeface="ABCSans Bold" panose="020B0803040403020204" pitchFamily="34" charset="0"/>
              </a:rPr>
              <a:t>1</a:t>
            </a:r>
          </a:p>
        </p:txBody>
      </p:sp>
      <p:pic>
        <p:nvPicPr>
          <p:cNvPr id="25" name="Picture 24">
            <a:extLst>
              <a:ext uri="{FF2B5EF4-FFF2-40B4-BE49-F238E27FC236}">
                <a16:creationId xmlns:a16="http://schemas.microsoft.com/office/drawing/2014/main" id="{63E21161-678F-4424-ACDC-E862FDE435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53" y="6548687"/>
            <a:ext cx="506997" cy="253499"/>
          </a:xfrm>
          <a:prstGeom prst="rect">
            <a:avLst/>
          </a:prstGeom>
        </p:spPr>
      </p:pic>
      <p:sp>
        <p:nvSpPr>
          <p:cNvPr id="10" name="Rectangle 9">
            <a:extLst>
              <a:ext uri="{FF2B5EF4-FFF2-40B4-BE49-F238E27FC236}">
                <a16:creationId xmlns:a16="http://schemas.microsoft.com/office/drawing/2014/main" id="{BAD6C0C4-341C-4C4D-BBDB-90C27A8CAE3A}"/>
              </a:ext>
            </a:extLst>
          </p:cNvPr>
          <p:cNvSpPr/>
          <p:nvPr/>
        </p:nvSpPr>
        <p:spPr>
          <a:xfrm>
            <a:off x="257829" y="755509"/>
            <a:ext cx="11468101" cy="6632585"/>
          </a:xfrm>
          <a:prstGeom prst="rect">
            <a:avLst/>
          </a:prstGeom>
        </p:spPr>
        <p:txBody>
          <a:bodyPr wrap="square">
            <a:spAutoFit/>
          </a:bodyPr>
          <a:lstStyle/>
          <a:p>
            <a:r>
              <a:rPr lang="en-AU" sz="1200" dirty="0"/>
              <a:t>Begin with a brief discussion of the podcast and ask students for their opinions on whether Harriet is responsible for her messy room or if she is, as she argues, a product of her environment. Encourage different opinions to be heard, and the merits of each side to be discussed.</a:t>
            </a:r>
          </a:p>
          <a:p>
            <a:endParaRPr lang="en-AU" sz="1200" dirty="0"/>
          </a:p>
          <a:p>
            <a:r>
              <a:rPr lang="en-AU" sz="1200" dirty="0"/>
              <a:t>Ask: Is Harriet responsible for her actions? Why / why not? </a:t>
            </a:r>
          </a:p>
          <a:p>
            <a:endParaRPr lang="en-AU" sz="1200" dirty="0"/>
          </a:p>
          <a:p>
            <a:r>
              <a:rPr lang="en-AU" sz="1200" dirty="0"/>
              <a:t>Have students discuss, in pairs, the things they are responsible for doing at home. This could be as simple as brushing their teeth each morning and night.</a:t>
            </a:r>
          </a:p>
          <a:p>
            <a:r>
              <a:rPr lang="en-AU" sz="1200" dirty="0"/>
              <a:t>Briefly share answers as a group. Then, ask: so if you are </a:t>
            </a:r>
            <a:r>
              <a:rPr lang="en-AU" sz="1200" b="1" dirty="0"/>
              <a:t>responsible</a:t>
            </a:r>
            <a:r>
              <a:rPr lang="en-AU" sz="1200" dirty="0"/>
              <a:t> for this job, what does that mean? </a:t>
            </a:r>
          </a:p>
          <a:p>
            <a:endParaRPr lang="en-AU" sz="1200" dirty="0"/>
          </a:p>
          <a:p>
            <a:r>
              <a:rPr lang="en-AU" sz="1200" dirty="0"/>
              <a:t>What if your parent told you that from now on you would be responsible for driving yourself to school each morning? </a:t>
            </a:r>
          </a:p>
          <a:p>
            <a:r>
              <a:rPr lang="en-AU" sz="1200" dirty="0"/>
              <a:t>Is this reasonable? Why not?</a:t>
            </a:r>
          </a:p>
          <a:p>
            <a:endParaRPr lang="en-AU" sz="1200" dirty="0"/>
          </a:p>
          <a:p>
            <a:r>
              <a:rPr lang="en-AU" sz="1200" dirty="0"/>
              <a:t>The point to draw out here is that children are not </a:t>
            </a:r>
            <a:r>
              <a:rPr lang="en-AU" sz="1200" b="1" dirty="0"/>
              <a:t>capable</a:t>
            </a:r>
            <a:r>
              <a:rPr lang="en-AU" sz="1200" dirty="0"/>
              <a:t> of driving a car, and therefore this is not a reasonable expectation.</a:t>
            </a:r>
          </a:p>
          <a:p>
            <a:endParaRPr lang="en-AU" sz="1200" dirty="0"/>
          </a:p>
          <a:p>
            <a:r>
              <a:rPr lang="en-AU" sz="1200" dirty="0"/>
              <a:t>Next, ask: what if your parent told you that you would only get pocket money for the year if you didn’t get sick?</a:t>
            </a:r>
          </a:p>
          <a:p>
            <a:r>
              <a:rPr lang="en-AU" sz="1200" dirty="0"/>
              <a:t>Is this reasonable?</a:t>
            </a:r>
          </a:p>
          <a:p>
            <a:endParaRPr lang="en-AU" sz="1200" dirty="0"/>
          </a:p>
          <a:p>
            <a:r>
              <a:rPr lang="en-AU" sz="1200" dirty="0"/>
              <a:t>This is an unreasonable request because we cannot control whether we become unwell, and therefore have no say in the matter. </a:t>
            </a:r>
          </a:p>
          <a:p>
            <a:endParaRPr lang="en-AU" sz="1200" dirty="0"/>
          </a:p>
          <a:p>
            <a:r>
              <a:rPr lang="en-AU" sz="1200" dirty="0"/>
              <a:t>Here, ask students three questions:</a:t>
            </a:r>
          </a:p>
          <a:p>
            <a:endParaRPr lang="en-AU" sz="1200" dirty="0"/>
          </a:p>
          <a:p>
            <a:pPr marL="171450" lvl="0" indent="-171450">
              <a:buFont typeface="Arial" panose="020B0604020202020204" pitchFamily="34" charset="0"/>
              <a:buChar char="•"/>
            </a:pPr>
            <a:r>
              <a:rPr lang="en-AU" sz="1200" dirty="0"/>
              <a:t>Is Harriet capable of cleaning her room? </a:t>
            </a:r>
            <a:r>
              <a:rPr lang="en-AU" sz="1200" dirty="0" err="1"/>
              <a:t>Ie</a:t>
            </a:r>
            <a:r>
              <a:rPr lang="en-AU" sz="1200" dirty="0"/>
              <a:t>, is does she have the knowledge and ability to clean it herself? </a:t>
            </a:r>
          </a:p>
          <a:p>
            <a:pPr marL="171450" lvl="0" indent="-171450">
              <a:buFont typeface="Arial" panose="020B0604020202020204" pitchFamily="34" charset="0"/>
              <a:buChar char="•"/>
            </a:pPr>
            <a:r>
              <a:rPr lang="en-AU" sz="1200" dirty="0"/>
              <a:t>What aspects of this situation can Harriet control, and what parts does she have less control over? </a:t>
            </a:r>
          </a:p>
          <a:p>
            <a:pPr marL="171450" indent="-171450">
              <a:buFont typeface="Arial" panose="020B0604020202020204" pitchFamily="34" charset="0"/>
              <a:buChar char="•"/>
            </a:pPr>
            <a:r>
              <a:rPr lang="en-AU" sz="1200" dirty="0"/>
              <a:t>If Harriet is capable of cleaning her room, what is it that is stopping her from doing it?</a:t>
            </a:r>
          </a:p>
          <a:p>
            <a:endParaRPr lang="en-AU" sz="1200" dirty="0"/>
          </a:p>
          <a:p>
            <a:r>
              <a:rPr lang="en-AU" sz="1200" dirty="0"/>
              <a:t>This should lead students to think about </a:t>
            </a:r>
            <a:r>
              <a:rPr lang="en-AU" sz="1200" b="1" dirty="0"/>
              <a:t>choice.</a:t>
            </a:r>
          </a:p>
          <a:p>
            <a:endParaRPr lang="en-AU" sz="1200" dirty="0"/>
          </a:p>
          <a:p>
            <a:r>
              <a:rPr lang="en-AU" sz="1200" dirty="0"/>
              <a:t>Here, ask students to think about the following scenario: you have been asked to tidy your room by the end of Saturday or you won’t get to go to your friend’s house on Sunday. You have soccer that morning, then swimming, and then your little sister has a dance recital all afternoon and you remember you have a science project due on Monday morning. By the time you finish your project and eat dinner you are exhausted.  Besides, the rest of the house is a pigsty. What do you do?</a:t>
            </a:r>
          </a:p>
          <a:p>
            <a:pPr fontAlgn="base"/>
            <a:r>
              <a:rPr lang="en-AU" sz="1200" dirty="0">
                <a:latin typeface="ABCSans Light" panose="020B0303040403020204" pitchFamily="34" charset="0"/>
              </a:rPr>
              <a:t> </a:t>
            </a:r>
          </a:p>
          <a:p>
            <a:pPr fontAlgn="base"/>
            <a:endParaRPr lang="en-AU" sz="1200" dirty="0">
              <a:latin typeface="ABCSans Light" panose="020B0303040403020204" pitchFamily="34" charset="0"/>
            </a:endParaRPr>
          </a:p>
          <a:p>
            <a:pPr lvl="0"/>
            <a:endParaRPr lang="en-AU" sz="1200" dirty="0">
              <a:latin typeface="ABCSans Light" panose="020B0303040403020204" pitchFamily="34" charset="0"/>
            </a:endParaRPr>
          </a:p>
          <a:p>
            <a:pPr lvl="0"/>
            <a:endParaRPr lang="en-AU" sz="1200" dirty="0">
              <a:latin typeface="ABCSans Light" panose="020B0303040403020204" pitchFamily="34" charset="0"/>
            </a:endParaRPr>
          </a:p>
          <a:p>
            <a:endParaRPr lang="en-AU" sz="1200" dirty="0">
              <a:latin typeface="ABCSans Light" panose="020B0303040403020204" pitchFamily="34" charset="0"/>
            </a:endParaRPr>
          </a:p>
          <a:p>
            <a:pPr>
              <a:spcBef>
                <a:spcPts val="600"/>
              </a:spcBef>
              <a:spcAft>
                <a:spcPts val="600"/>
              </a:spcAft>
              <a:buClr>
                <a:schemeClr val="accent2"/>
              </a:buClr>
              <a:buSzPct val="150000"/>
            </a:pPr>
            <a:r>
              <a:rPr lang="en-AU" sz="1200" dirty="0">
                <a:latin typeface="ABCSans Light" panose="020B0303040403020204" pitchFamily="34" charset="0"/>
                <a:cs typeface="Times New Roman" panose="02020603050405020304" pitchFamily="18" charset="0"/>
              </a:rPr>
              <a:t>	</a:t>
            </a:r>
          </a:p>
        </p:txBody>
      </p:sp>
      <p:sp>
        <p:nvSpPr>
          <p:cNvPr id="3" name="TextBox 2">
            <a:extLst>
              <a:ext uri="{FF2B5EF4-FFF2-40B4-BE49-F238E27FC236}">
                <a16:creationId xmlns:a16="http://schemas.microsoft.com/office/drawing/2014/main" id="{BFAAF22B-CE33-4CA2-803B-E11F949D36AF}"/>
              </a:ext>
            </a:extLst>
          </p:cNvPr>
          <p:cNvSpPr txBox="1"/>
          <p:nvPr/>
        </p:nvSpPr>
        <p:spPr>
          <a:xfrm>
            <a:off x="257829" y="284328"/>
            <a:ext cx="5212080" cy="369332"/>
          </a:xfrm>
          <a:prstGeom prst="rect">
            <a:avLst/>
          </a:prstGeom>
          <a:noFill/>
        </p:spPr>
        <p:txBody>
          <a:bodyPr wrap="square" rtlCol="0">
            <a:spAutoFit/>
          </a:bodyPr>
          <a:lstStyle/>
          <a:p>
            <a:r>
              <a:rPr lang="en-AU" b="1" dirty="0">
                <a:solidFill>
                  <a:srgbClr val="BB23C9"/>
                </a:solidFill>
                <a:latin typeface="ABCSans Black" panose="020B0903040403020204" pitchFamily="34" charset="0"/>
              </a:rPr>
              <a:t>Why is your room so messy?</a:t>
            </a:r>
          </a:p>
        </p:txBody>
      </p:sp>
    </p:spTree>
    <p:extLst>
      <p:ext uri="{BB962C8B-B14F-4D97-AF65-F5344CB8AC3E}">
        <p14:creationId xmlns:p14="http://schemas.microsoft.com/office/powerpoint/2010/main" val="555420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Mop and bucket">
            <a:extLst>
              <a:ext uri="{FF2B5EF4-FFF2-40B4-BE49-F238E27FC236}">
                <a16:creationId xmlns:a16="http://schemas.microsoft.com/office/drawing/2014/main" id="{DB6434FB-CFC1-4C2D-909D-63FC4C26BB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69444" y="597155"/>
            <a:ext cx="5406708" cy="5406708"/>
          </a:xfrm>
          <a:prstGeom prst="rect">
            <a:avLst/>
          </a:prstGeom>
        </p:spPr>
      </p:pic>
      <p:sp>
        <p:nvSpPr>
          <p:cNvPr id="6" name="Rectangle 5">
            <a:extLst>
              <a:ext uri="{FF2B5EF4-FFF2-40B4-BE49-F238E27FC236}">
                <a16:creationId xmlns:a16="http://schemas.microsoft.com/office/drawing/2014/main" id="{1624BEEA-01AA-49D8-AAB3-443601D08CB6}"/>
              </a:ext>
            </a:extLst>
          </p:cNvPr>
          <p:cNvSpPr/>
          <p:nvPr/>
        </p:nvSpPr>
        <p:spPr>
          <a:xfrm>
            <a:off x="3664831" y="698777"/>
            <a:ext cx="8391464" cy="477054"/>
          </a:xfrm>
          <a:prstGeom prst="rect">
            <a:avLst/>
          </a:prstGeom>
        </p:spPr>
        <p:txBody>
          <a:bodyPr wrap="square">
            <a:spAutoFit/>
          </a:bodyPr>
          <a:lstStyle/>
          <a:p>
            <a:endParaRPr lang="en-AU" sz="1000" dirty="0">
              <a:latin typeface="ABCSans Light" panose="020B0303040403020204" pitchFamily="34" charset="0"/>
            </a:endParaRPr>
          </a:p>
          <a:p>
            <a:pPr>
              <a:spcBef>
                <a:spcPts val="600"/>
              </a:spcBef>
              <a:spcAft>
                <a:spcPts val="600"/>
              </a:spcAft>
              <a:buClr>
                <a:schemeClr val="accent2"/>
              </a:buClr>
              <a:buSzPct val="150000"/>
            </a:pPr>
            <a:r>
              <a:rPr lang="en-AU" sz="1000" dirty="0">
                <a:latin typeface="ABCSans Light" panose="020B0303040403020204" pitchFamily="34" charset="0"/>
                <a:cs typeface="Times New Roman" panose="02020603050405020304" pitchFamily="18" charset="0"/>
              </a:rPr>
              <a:t>	</a:t>
            </a:r>
          </a:p>
        </p:txBody>
      </p:sp>
      <p:sp>
        <p:nvSpPr>
          <p:cNvPr id="18" name="Rectangle 17">
            <a:extLst>
              <a:ext uri="{FF2B5EF4-FFF2-40B4-BE49-F238E27FC236}">
                <a16:creationId xmlns:a16="http://schemas.microsoft.com/office/drawing/2014/main" id="{B722EFCE-38C4-45B5-9B48-49AF5235F38D}"/>
              </a:ext>
            </a:extLst>
          </p:cNvPr>
          <p:cNvSpPr/>
          <p:nvPr/>
        </p:nvSpPr>
        <p:spPr>
          <a:xfrm>
            <a:off x="0" y="6492875"/>
            <a:ext cx="12192000" cy="365125"/>
          </a:xfrm>
          <a:prstGeom prst="rect">
            <a:avLst/>
          </a:prstGeom>
          <a:solidFill>
            <a:srgbClr val="BB23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a:p>
        </p:txBody>
      </p:sp>
      <p:sp>
        <p:nvSpPr>
          <p:cNvPr id="19" name="Slide Number Placeholder 1">
            <a:extLst>
              <a:ext uri="{FF2B5EF4-FFF2-40B4-BE49-F238E27FC236}">
                <a16:creationId xmlns:a16="http://schemas.microsoft.com/office/drawing/2014/main" id="{02968BD1-455B-4CD6-B9E4-34B0029F3F03}"/>
              </a:ext>
            </a:extLst>
          </p:cNvPr>
          <p:cNvSpPr>
            <a:spLocks noGrp="1"/>
          </p:cNvSpPr>
          <p:nvPr>
            <p:ph type="sldNum" sz="quarter" idx="12"/>
          </p:nvPr>
        </p:nvSpPr>
        <p:spPr>
          <a:xfrm>
            <a:off x="9876771" y="6483901"/>
            <a:ext cx="2057400" cy="365125"/>
          </a:xfrm>
        </p:spPr>
        <p:txBody>
          <a:bodyPr/>
          <a:lstStyle/>
          <a:p>
            <a:r>
              <a:rPr lang="en-AU" b="1" dirty="0">
                <a:solidFill>
                  <a:schemeClr val="bg1"/>
                </a:solidFill>
                <a:latin typeface="ABCSans Bold" panose="020B0803040403020204" pitchFamily="34" charset="0"/>
              </a:rPr>
              <a:t>2</a:t>
            </a:r>
          </a:p>
        </p:txBody>
      </p:sp>
      <p:pic>
        <p:nvPicPr>
          <p:cNvPr id="25" name="Picture 24">
            <a:extLst>
              <a:ext uri="{FF2B5EF4-FFF2-40B4-BE49-F238E27FC236}">
                <a16:creationId xmlns:a16="http://schemas.microsoft.com/office/drawing/2014/main" id="{63E21161-678F-4424-ACDC-E862FDE435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53" y="6548687"/>
            <a:ext cx="506997" cy="253499"/>
          </a:xfrm>
          <a:prstGeom prst="rect">
            <a:avLst/>
          </a:prstGeom>
        </p:spPr>
      </p:pic>
      <p:sp>
        <p:nvSpPr>
          <p:cNvPr id="10" name="Rectangle 9">
            <a:extLst>
              <a:ext uri="{FF2B5EF4-FFF2-40B4-BE49-F238E27FC236}">
                <a16:creationId xmlns:a16="http://schemas.microsoft.com/office/drawing/2014/main" id="{BAD6C0C4-341C-4C4D-BBDB-90C27A8CAE3A}"/>
              </a:ext>
            </a:extLst>
          </p:cNvPr>
          <p:cNvSpPr/>
          <p:nvPr/>
        </p:nvSpPr>
        <p:spPr>
          <a:xfrm>
            <a:off x="257829" y="401107"/>
            <a:ext cx="11468101" cy="6447919"/>
          </a:xfrm>
          <a:prstGeom prst="rect">
            <a:avLst/>
          </a:prstGeom>
        </p:spPr>
        <p:txBody>
          <a:bodyPr wrap="square">
            <a:spAutoFit/>
          </a:bodyPr>
          <a:lstStyle/>
          <a:p>
            <a:r>
              <a:rPr lang="en-AU" sz="1200" dirty="0"/>
              <a:t>Work through the following three concepts to come up with ideas:</a:t>
            </a:r>
          </a:p>
          <a:p>
            <a:endParaRPr lang="en-AU" sz="1200" dirty="0"/>
          </a:p>
          <a:p>
            <a:pPr marL="171450" indent="-171450">
              <a:buFont typeface="Arial" panose="020B0604020202020204" pitchFamily="34" charset="0"/>
              <a:buChar char="•"/>
            </a:pPr>
            <a:r>
              <a:rPr lang="en-AU" sz="1200" dirty="0"/>
              <a:t>Capability: Are you capable of cleaning your room?</a:t>
            </a:r>
          </a:p>
          <a:p>
            <a:r>
              <a:rPr lang="en-AU" sz="1200" dirty="0"/>
              <a:t>This is ambiguous, depending on how students view the situation. You are physically capable – you know how to clean your room – but are you equipped to do this given the circumstances of the day? Do you perhaps </a:t>
            </a:r>
            <a:r>
              <a:rPr lang="en-AU" sz="1200" b="1" dirty="0"/>
              <a:t>feel</a:t>
            </a:r>
            <a:r>
              <a:rPr lang="en-AU" sz="1200" dirty="0"/>
              <a:t> incapable?</a:t>
            </a:r>
          </a:p>
          <a:p>
            <a:endParaRPr lang="en-AU" sz="1200" dirty="0"/>
          </a:p>
          <a:p>
            <a:pPr marL="171450" indent="-171450">
              <a:buFont typeface="Arial" panose="020B0604020202020204" pitchFamily="34" charset="0"/>
              <a:buChar char="•"/>
            </a:pPr>
            <a:r>
              <a:rPr lang="en-AU" sz="1200" dirty="0"/>
              <a:t>Control: What in this situation is in your control, and what is not?</a:t>
            </a:r>
          </a:p>
          <a:p>
            <a:endParaRPr lang="en-AU" sz="1200" dirty="0"/>
          </a:p>
          <a:p>
            <a:pPr marL="171450" indent="-171450">
              <a:buFont typeface="Arial" panose="020B0604020202020204" pitchFamily="34" charset="0"/>
              <a:buChar char="•"/>
            </a:pPr>
            <a:r>
              <a:rPr lang="en-AU" sz="1200" dirty="0"/>
              <a:t>Choice: What other choices have you made, or could you have made, in this situation? </a:t>
            </a:r>
            <a:r>
              <a:rPr lang="en-AU" sz="1200" dirty="0" err="1"/>
              <a:t>Eg</a:t>
            </a:r>
            <a:r>
              <a:rPr lang="en-AU" sz="1200" dirty="0"/>
              <a:t>, not letting it get so messy in the first place, being ore organised with school work, cleaning it on Friday night ahead of the busy weekend.</a:t>
            </a:r>
          </a:p>
          <a:p>
            <a:endParaRPr lang="en-AU" sz="1200" dirty="0"/>
          </a:p>
          <a:p>
            <a:r>
              <a:rPr lang="en-AU" sz="1200" dirty="0"/>
              <a:t>Ask: Why do you do the jobs at home that are expected of you,  and why do you not do them at other times? Are there consequences? </a:t>
            </a:r>
          </a:p>
          <a:p>
            <a:endParaRPr lang="en-AU" sz="1200" dirty="0"/>
          </a:p>
          <a:p>
            <a:r>
              <a:rPr lang="en-AU" sz="1200" dirty="0"/>
              <a:t>Why we do follow rules – at school, and in life? </a:t>
            </a:r>
          </a:p>
          <a:p>
            <a:endParaRPr lang="en-AU" sz="1200" dirty="0"/>
          </a:p>
          <a:p>
            <a:r>
              <a:rPr lang="en-AU" sz="1200" dirty="0"/>
              <a:t>Discuss answers as a group, or think / pair  / share.</a:t>
            </a:r>
          </a:p>
          <a:p>
            <a:endParaRPr lang="en-AU" sz="1200" dirty="0"/>
          </a:p>
          <a:p>
            <a:r>
              <a:rPr lang="en-AU" sz="1200" dirty="0"/>
              <a:t>Lead the discussion towards consequences. There are tangible consequences for not doing what is expected, like not getting pocket money or being put on detention at school.</a:t>
            </a:r>
          </a:p>
          <a:p>
            <a:r>
              <a:rPr lang="en-AU" sz="1200" dirty="0"/>
              <a:t>But, is there more to responsibility than just avoiding consequences like these? </a:t>
            </a:r>
          </a:p>
          <a:p>
            <a:endParaRPr lang="en-AU" sz="1200" dirty="0"/>
          </a:p>
          <a:p>
            <a:r>
              <a:rPr lang="en-AU" sz="1200" dirty="0"/>
              <a:t>Why do we humans, in general, follow the rules of society? </a:t>
            </a:r>
          </a:p>
          <a:p>
            <a:endParaRPr lang="en-AU" sz="1200" dirty="0"/>
          </a:p>
          <a:p>
            <a:r>
              <a:rPr lang="en-AU" sz="1200" dirty="0"/>
              <a:t>Introduce the concept </a:t>
            </a:r>
            <a:r>
              <a:rPr lang="en-AU" sz="1200" b="1" dirty="0"/>
              <a:t>moral responsibility</a:t>
            </a:r>
            <a:r>
              <a:rPr lang="en-AU" sz="1200" dirty="0"/>
              <a:t> and </a:t>
            </a:r>
            <a:r>
              <a:rPr lang="en-AU" sz="1200" b="1" dirty="0"/>
              <a:t>free will</a:t>
            </a:r>
            <a:r>
              <a:rPr lang="en-AU" sz="1200" dirty="0"/>
              <a:t>.</a:t>
            </a:r>
          </a:p>
          <a:p>
            <a:endParaRPr lang="en-AU" sz="1200" dirty="0"/>
          </a:p>
          <a:p>
            <a:r>
              <a:rPr lang="en-AU" sz="1200" dirty="0"/>
              <a:t>Explain that as a society we generally hold people responsible for their actions, and believe that humans have moral responsibility to live by. Laws are based on this.    </a:t>
            </a:r>
          </a:p>
          <a:p>
            <a:r>
              <a:rPr lang="en-AU" sz="1200" dirty="0"/>
              <a:t>Explain that moral responsibility assumes the power of control of choice / free will. However, there are alternative theories…</a:t>
            </a:r>
          </a:p>
          <a:p>
            <a:endParaRPr lang="en-AU" sz="1200" dirty="0"/>
          </a:p>
          <a:p>
            <a:r>
              <a:rPr lang="en-AU" sz="1200" dirty="0"/>
              <a:t>Introduce the term </a:t>
            </a:r>
            <a:r>
              <a:rPr lang="en-AU" sz="1200" b="1" dirty="0"/>
              <a:t>determinism</a:t>
            </a:r>
            <a:r>
              <a:rPr lang="en-AU" sz="1200" dirty="0"/>
              <a:t>, and explain that it is at odds with free will and moral responsibility. Determinism is based on the idea of </a:t>
            </a:r>
            <a:r>
              <a:rPr lang="en-AU" sz="1200" b="1" dirty="0"/>
              <a:t>universal causation</a:t>
            </a:r>
            <a:r>
              <a:rPr lang="en-AU" sz="1200" dirty="0"/>
              <a:t>, in which everything is caused by something else in a chain of cause / effect.</a:t>
            </a:r>
          </a:p>
          <a:p>
            <a:pPr lvl="0"/>
            <a:endParaRPr lang="en-AU" sz="1200" dirty="0">
              <a:latin typeface="ABCSans Light" panose="020B0303040403020204" pitchFamily="34" charset="0"/>
            </a:endParaRPr>
          </a:p>
          <a:p>
            <a:pPr lvl="0"/>
            <a:endParaRPr lang="en-AU" sz="1200" dirty="0">
              <a:latin typeface="ABCSans Light" panose="020B0303040403020204" pitchFamily="34" charset="0"/>
            </a:endParaRPr>
          </a:p>
          <a:p>
            <a:endParaRPr lang="en-AU" sz="1200" dirty="0">
              <a:latin typeface="ABCSans Light" panose="020B0303040403020204" pitchFamily="34" charset="0"/>
            </a:endParaRPr>
          </a:p>
          <a:p>
            <a:pPr>
              <a:spcBef>
                <a:spcPts val="600"/>
              </a:spcBef>
              <a:spcAft>
                <a:spcPts val="600"/>
              </a:spcAft>
              <a:buClr>
                <a:schemeClr val="accent2"/>
              </a:buClr>
              <a:buSzPct val="150000"/>
            </a:pPr>
            <a:r>
              <a:rPr lang="en-AU" sz="1200" dirty="0">
                <a:latin typeface="ABCSans Light" panose="020B0303040403020204" pitchFamily="34" charset="0"/>
                <a:cs typeface="Times New Roman" panose="02020603050405020304" pitchFamily="18" charset="0"/>
              </a:rPr>
              <a:t>	</a:t>
            </a:r>
          </a:p>
        </p:txBody>
      </p:sp>
    </p:spTree>
    <p:extLst>
      <p:ext uri="{BB962C8B-B14F-4D97-AF65-F5344CB8AC3E}">
        <p14:creationId xmlns:p14="http://schemas.microsoft.com/office/powerpoint/2010/main" val="1285816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Mop and bucket">
            <a:extLst>
              <a:ext uri="{FF2B5EF4-FFF2-40B4-BE49-F238E27FC236}">
                <a16:creationId xmlns:a16="http://schemas.microsoft.com/office/drawing/2014/main" id="{DB6434FB-CFC1-4C2D-909D-63FC4C26BB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69444" y="597155"/>
            <a:ext cx="5406708" cy="5406708"/>
          </a:xfrm>
          <a:prstGeom prst="rect">
            <a:avLst/>
          </a:prstGeom>
        </p:spPr>
      </p:pic>
      <p:sp>
        <p:nvSpPr>
          <p:cNvPr id="6" name="Rectangle 5">
            <a:extLst>
              <a:ext uri="{FF2B5EF4-FFF2-40B4-BE49-F238E27FC236}">
                <a16:creationId xmlns:a16="http://schemas.microsoft.com/office/drawing/2014/main" id="{1624BEEA-01AA-49D8-AAB3-443601D08CB6}"/>
              </a:ext>
            </a:extLst>
          </p:cNvPr>
          <p:cNvSpPr/>
          <p:nvPr/>
        </p:nvSpPr>
        <p:spPr>
          <a:xfrm>
            <a:off x="3664831" y="698777"/>
            <a:ext cx="8391464" cy="477054"/>
          </a:xfrm>
          <a:prstGeom prst="rect">
            <a:avLst/>
          </a:prstGeom>
        </p:spPr>
        <p:txBody>
          <a:bodyPr wrap="square">
            <a:spAutoFit/>
          </a:bodyPr>
          <a:lstStyle/>
          <a:p>
            <a:endParaRPr lang="en-AU" sz="1000" dirty="0">
              <a:latin typeface="ABCSans Light" panose="020B0303040403020204" pitchFamily="34" charset="0"/>
            </a:endParaRPr>
          </a:p>
          <a:p>
            <a:pPr>
              <a:spcBef>
                <a:spcPts val="600"/>
              </a:spcBef>
              <a:spcAft>
                <a:spcPts val="600"/>
              </a:spcAft>
              <a:buClr>
                <a:schemeClr val="accent2"/>
              </a:buClr>
              <a:buSzPct val="150000"/>
            </a:pPr>
            <a:r>
              <a:rPr lang="en-AU" sz="1000" dirty="0">
                <a:latin typeface="ABCSans Light" panose="020B0303040403020204" pitchFamily="34" charset="0"/>
                <a:cs typeface="Times New Roman" panose="02020603050405020304" pitchFamily="18" charset="0"/>
              </a:rPr>
              <a:t>	</a:t>
            </a:r>
          </a:p>
        </p:txBody>
      </p:sp>
      <p:sp>
        <p:nvSpPr>
          <p:cNvPr id="18" name="Rectangle 17">
            <a:extLst>
              <a:ext uri="{FF2B5EF4-FFF2-40B4-BE49-F238E27FC236}">
                <a16:creationId xmlns:a16="http://schemas.microsoft.com/office/drawing/2014/main" id="{B722EFCE-38C4-45B5-9B48-49AF5235F38D}"/>
              </a:ext>
            </a:extLst>
          </p:cNvPr>
          <p:cNvSpPr/>
          <p:nvPr/>
        </p:nvSpPr>
        <p:spPr>
          <a:xfrm>
            <a:off x="0" y="6492875"/>
            <a:ext cx="12192000" cy="365125"/>
          </a:xfrm>
          <a:prstGeom prst="rect">
            <a:avLst/>
          </a:prstGeom>
          <a:solidFill>
            <a:srgbClr val="BB23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a:p>
        </p:txBody>
      </p:sp>
      <p:sp>
        <p:nvSpPr>
          <p:cNvPr id="19" name="Slide Number Placeholder 1">
            <a:extLst>
              <a:ext uri="{FF2B5EF4-FFF2-40B4-BE49-F238E27FC236}">
                <a16:creationId xmlns:a16="http://schemas.microsoft.com/office/drawing/2014/main" id="{02968BD1-455B-4CD6-B9E4-34B0029F3F03}"/>
              </a:ext>
            </a:extLst>
          </p:cNvPr>
          <p:cNvSpPr>
            <a:spLocks noGrp="1"/>
          </p:cNvSpPr>
          <p:nvPr>
            <p:ph type="sldNum" sz="quarter" idx="12"/>
          </p:nvPr>
        </p:nvSpPr>
        <p:spPr>
          <a:xfrm>
            <a:off x="9876771" y="6483901"/>
            <a:ext cx="2057400" cy="365125"/>
          </a:xfrm>
        </p:spPr>
        <p:txBody>
          <a:bodyPr/>
          <a:lstStyle/>
          <a:p>
            <a:r>
              <a:rPr lang="en-AU" b="1" dirty="0">
                <a:solidFill>
                  <a:schemeClr val="bg1"/>
                </a:solidFill>
                <a:latin typeface="ABCSans Bold" panose="020B0803040403020204" pitchFamily="34" charset="0"/>
              </a:rPr>
              <a:t>3</a:t>
            </a:r>
          </a:p>
        </p:txBody>
      </p:sp>
      <p:pic>
        <p:nvPicPr>
          <p:cNvPr id="25" name="Picture 24">
            <a:extLst>
              <a:ext uri="{FF2B5EF4-FFF2-40B4-BE49-F238E27FC236}">
                <a16:creationId xmlns:a16="http://schemas.microsoft.com/office/drawing/2014/main" id="{63E21161-678F-4424-ACDC-E862FDE435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53" y="6548687"/>
            <a:ext cx="506997" cy="253499"/>
          </a:xfrm>
          <a:prstGeom prst="rect">
            <a:avLst/>
          </a:prstGeom>
        </p:spPr>
      </p:pic>
      <p:sp>
        <p:nvSpPr>
          <p:cNvPr id="10" name="Rectangle 9">
            <a:extLst>
              <a:ext uri="{FF2B5EF4-FFF2-40B4-BE49-F238E27FC236}">
                <a16:creationId xmlns:a16="http://schemas.microsoft.com/office/drawing/2014/main" id="{BAD6C0C4-341C-4C4D-BBDB-90C27A8CAE3A}"/>
              </a:ext>
            </a:extLst>
          </p:cNvPr>
          <p:cNvSpPr/>
          <p:nvPr/>
        </p:nvSpPr>
        <p:spPr>
          <a:xfrm>
            <a:off x="257829" y="597155"/>
            <a:ext cx="11468101" cy="6447919"/>
          </a:xfrm>
          <a:prstGeom prst="rect">
            <a:avLst/>
          </a:prstGeom>
        </p:spPr>
        <p:txBody>
          <a:bodyPr wrap="square">
            <a:spAutoFit/>
          </a:bodyPr>
          <a:lstStyle/>
          <a:p>
            <a:r>
              <a:rPr lang="en-AU" sz="1200" dirty="0"/>
              <a:t>Explain that students are about to examine a range of situations to decide if they are moral or non-moral situations. </a:t>
            </a:r>
          </a:p>
          <a:p>
            <a:endParaRPr lang="en-AU" sz="1200" dirty="0"/>
          </a:p>
          <a:p>
            <a:r>
              <a:rPr lang="en-AU" sz="1200" dirty="0"/>
              <a:t>First, ask them to write down the following definitions:</a:t>
            </a:r>
          </a:p>
          <a:p>
            <a:br>
              <a:rPr lang="en-AU" sz="1200" dirty="0"/>
            </a:br>
            <a:r>
              <a:rPr lang="en-AU" sz="1200" dirty="0"/>
              <a:t>A </a:t>
            </a:r>
            <a:r>
              <a:rPr lang="en-AU" sz="1200" b="1" dirty="0"/>
              <a:t>moral situation</a:t>
            </a:r>
            <a:r>
              <a:rPr lang="en-AU" sz="1200" dirty="0"/>
              <a:t> is one in which the individual can choose a particular course of action</a:t>
            </a:r>
          </a:p>
          <a:p>
            <a:endParaRPr lang="en-AU" sz="1200" dirty="0"/>
          </a:p>
          <a:p>
            <a:r>
              <a:rPr lang="en-AU" sz="1200" dirty="0"/>
              <a:t>A </a:t>
            </a:r>
            <a:r>
              <a:rPr lang="en-AU" sz="1200" b="1" dirty="0"/>
              <a:t>non-moral situation</a:t>
            </a:r>
            <a:r>
              <a:rPr lang="en-AU" sz="1200" dirty="0"/>
              <a:t> is one in which the individual either has no choice, 	or has that choice dictated to them by something or someone over which they have no control.</a:t>
            </a:r>
          </a:p>
          <a:p>
            <a:endParaRPr lang="en-AU" sz="1200" dirty="0"/>
          </a:p>
          <a:p>
            <a:r>
              <a:rPr lang="en-AU" sz="1200" dirty="0"/>
              <a:t>For each of the following scenarios, decide which applies for each:</a:t>
            </a:r>
          </a:p>
          <a:p>
            <a:endParaRPr lang="en-AU" sz="1200" dirty="0"/>
          </a:p>
          <a:p>
            <a:r>
              <a:rPr lang="en-AU" sz="1200" dirty="0"/>
              <a:t>I am not to blame for breaking the neighbour’s window with a cricket ball because there are not places to play nearby</a:t>
            </a:r>
          </a:p>
          <a:p>
            <a:endParaRPr lang="en-AU" sz="1200" dirty="0"/>
          </a:p>
          <a:p>
            <a:r>
              <a:rPr lang="en-AU" sz="1200" dirty="0"/>
              <a:t>I am not to blame for handing in my school project late if I have been sick</a:t>
            </a:r>
          </a:p>
          <a:p>
            <a:endParaRPr lang="en-AU" sz="1200" dirty="0"/>
          </a:p>
          <a:p>
            <a:r>
              <a:rPr lang="en-AU" sz="1200" dirty="0"/>
              <a:t>I am not responsible for pushing a student in the playground who was upsetting me because my brother told me to stand up for myself </a:t>
            </a:r>
          </a:p>
          <a:p>
            <a:endParaRPr lang="en-AU" sz="1200" dirty="0"/>
          </a:p>
          <a:p>
            <a:r>
              <a:rPr lang="en-AU" sz="1200" dirty="0"/>
              <a:t>I am not responsible for stealing food if I have no money to feed my family</a:t>
            </a:r>
          </a:p>
          <a:p>
            <a:endParaRPr lang="en-AU" sz="1200" dirty="0"/>
          </a:p>
          <a:p>
            <a:r>
              <a:rPr lang="en-AU" sz="1200" dirty="0"/>
              <a:t>Students should work through each of these, deciding if they are moral or non-moral and justifying their answers </a:t>
            </a:r>
          </a:p>
          <a:p>
            <a:endParaRPr lang="en-AU" sz="1200" dirty="0"/>
          </a:p>
          <a:p>
            <a:r>
              <a:rPr lang="en-AU" sz="1200" b="1" dirty="0"/>
              <a:t>Consolidation</a:t>
            </a:r>
          </a:p>
          <a:p>
            <a:endParaRPr lang="en-AU" sz="1200" dirty="0"/>
          </a:p>
          <a:p>
            <a:r>
              <a:rPr lang="en-AU" sz="1200" dirty="0"/>
              <a:t>Share responses as a group and discuss. This should elicit some robust debates and conversations.</a:t>
            </a:r>
          </a:p>
          <a:p>
            <a:endParaRPr lang="en-AU" sz="1200" dirty="0"/>
          </a:p>
          <a:p>
            <a:r>
              <a:rPr lang="en-AU" sz="1200" dirty="0"/>
              <a:t>Explain that there is a spectrum of reasoning surround these scenarios. At one end you have the idea that all choices are free will and moral by nature, and at the other end the idea that all human actions are caused by factors outside of our control.</a:t>
            </a:r>
          </a:p>
          <a:p>
            <a:br>
              <a:rPr lang="en-AU" b="1" u="sng" dirty="0"/>
            </a:br>
            <a:r>
              <a:rPr lang="en-AU" b="1" dirty="0"/>
              <a:t> </a:t>
            </a:r>
            <a:endParaRPr lang="en-AU" dirty="0"/>
          </a:p>
          <a:p>
            <a:endParaRPr lang="en-AU" sz="1200" dirty="0"/>
          </a:p>
          <a:p>
            <a:pPr lvl="0"/>
            <a:endParaRPr lang="en-AU" sz="1200" dirty="0">
              <a:latin typeface="ABCSans Light" panose="020B0303040403020204" pitchFamily="34" charset="0"/>
            </a:endParaRPr>
          </a:p>
          <a:p>
            <a:pPr lvl="0"/>
            <a:endParaRPr lang="en-AU" sz="1200" dirty="0">
              <a:latin typeface="ABCSans Light" panose="020B0303040403020204" pitchFamily="34" charset="0"/>
            </a:endParaRPr>
          </a:p>
          <a:p>
            <a:endParaRPr lang="en-AU" sz="1200" dirty="0">
              <a:latin typeface="ABCSans Light" panose="020B0303040403020204" pitchFamily="34" charset="0"/>
            </a:endParaRPr>
          </a:p>
          <a:p>
            <a:pPr>
              <a:spcBef>
                <a:spcPts val="600"/>
              </a:spcBef>
              <a:spcAft>
                <a:spcPts val="600"/>
              </a:spcAft>
              <a:buClr>
                <a:schemeClr val="accent2"/>
              </a:buClr>
              <a:buSzPct val="150000"/>
            </a:pPr>
            <a:r>
              <a:rPr lang="en-AU" sz="1200" dirty="0">
                <a:latin typeface="ABCSans Light" panose="020B0303040403020204" pitchFamily="34" charset="0"/>
                <a:cs typeface="Times New Roman" panose="02020603050405020304" pitchFamily="18" charset="0"/>
              </a:rPr>
              <a:t>	</a:t>
            </a:r>
          </a:p>
        </p:txBody>
      </p:sp>
    </p:spTree>
    <p:extLst>
      <p:ext uri="{BB962C8B-B14F-4D97-AF65-F5344CB8AC3E}">
        <p14:creationId xmlns:p14="http://schemas.microsoft.com/office/powerpoint/2010/main" val="4033944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43938D-1F72-4525-A71B-974775A9C7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974126"/>
          </a:xfrm>
          <a:prstGeom prst="rect">
            <a:avLst/>
          </a:prstGeom>
          <a:solidFill>
            <a:srgbClr val="40A74E"/>
          </a:solidFill>
        </p:spPr>
      </p:pic>
    </p:spTree>
    <p:extLst>
      <p:ext uri="{BB962C8B-B14F-4D97-AF65-F5344CB8AC3E}">
        <p14:creationId xmlns:p14="http://schemas.microsoft.com/office/powerpoint/2010/main" val="766037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24BEEA-01AA-49D8-AAB3-443601D08CB6}"/>
              </a:ext>
            </a:extLst>
          </p:cNvPr>
          <p:cNvSpPr/>
          <p:nvPr/>
        </p:nvSpPr>
        <p:spPr>
          <a:xfrm>
            <a:off x="308051" y="52958"/>
            <a:ext cx="11196320" cy="6740307"/>
          </a:xfrm>
          <a:prstGeom prst="rect">
            <a:avLst/>
          </a:prstGeom>
        </p:spPr>
        <p:txBody>
          <a:bodyPr wrap="square">
            <a:spAutoFit/>
          </a:bodyPr>
          <a:lstStyle/>
          <a:p>
            <a:pPr lvl="0"/>
            <a:endParaRPr lang="en-AU" sz="1200" dirty="0">
              <a:latin typeface="ABCSans Light" panose="020B0303040403020204" pitchFamily="34" charset="0"/>
            </a:endParaRPr>
          </a:p>
          <a:p>
            <a:pPr fontAlgn="base"/>
            <a:endParaRPr lang="en-AU" sz="1200" dirty="0">
              <a:latin typeface="ABCSans Light" panose="020B0303040403020204" pitchFamily="34" charset="0"/>
            </a:endParaRPr>
          </a:p>
          <a:p>
            <a:pPr fontAlgn="base"/>
            <a:endParaRPr lang="en-AU" sz="1200" dirty="0">
              <a:latin typeface="ABCSans Light" panose="020B0303040403020204" pitchFamily="34" charset="0"/>
            </a:endParaRPr>
          </a:p>
          <a:p>
            <a:r>
              <a:rPr lang="en-AU" sz="1200" dirty="0"/>
              <a:t>For this activity, students will work in groups to create a news story. Please note that this will take several sessions to complete. If you don’t have time, students may do the newspaper front page template / lesson as a one-off.</a:t>
            </a:r>
          </a:p>
          <a:p>
            <a:r>
              <a:rPr lang="en-AU" sz="1200" dirty="0"/>
              <a:t>You will need newspapers.</a:t>
            </a:r>
          </a:p>
          <a:p>
            <a:endParaRPr lang="en-AU" sz="1200" dirty="0"/>
          </a:p>
          <a:p>
            <a:r>
              <a:rPr lang="en-AU" sz="1200" dirty="0"/>
              <a:t>First, each group is assigned an extinct animal / species, </a:t>
            </a:r>
            <a:r>
              <a:rPr lang="en-AU" sz="1200" dirty="0" err="1"/>
              <a:t>eg</a:t>
            </a:r>
            <a:r>
              <a:rPr lang="en-AU" sz="1200" dirty="0"/>
              <a:t>:</a:t>
            </a:r>
          </a:p>
          <a:p>
            <a:endParaRPr lang="en-AU" sz="1200" dirty="0"/>
          </a:p>
          <a:p>
            <a:r>
              <a:rPr lang="en-AU" sz="1200" dirty="0"/>
              <a:t>Dodo</a:t>
            </a:r>
          </a:p>
          <a:p>
            <a:r>
              <a:rPr lang="en-AU" sz="1200" dirty="0"/>
              <a:t>Mammoth</a:t>
            </a:r>
          </a:p>
          <a:p>
            <a:r>
              <a:rPr lang="en-AU" sz="1200" dirty="0"/>
              <a:t>Sabre-toothed cat</a:t>
            </a:r>
          </a:p>
          <a:p>
            <a:r>
              <a:rPr lang="en-AU" sz="1200" dirty="0"/>
              <a:t>Tasmanian Tiger</a:t>
            </a:r>
          </a:p>
          <a:p>
            <a:r>
              <a:rPr lang="en-AU" sz="1200" dirty="0"/>
              <a:t>Moa</a:t>
            </a:r>
          </a:p>
          <a:p>
            <a:r>
              <a:rPr lang="en-AU" sz="1200" dirty="0"/>
              <a:t>Irish Elk</a:t>
            </a:r>
          </a:p>
          <a:p>
            <a:r>
              <a:rPr lang="en-AU" sz="1200" dirty="0"/>
              <a:t>Quagga</a:t>
            </a:r>
          </a:p>
          <a:p>
            <a:endParaRPr lang="en-AU" sz="1200" dirty="0"/>
          </a:p>
          <a:p>
            <a:r>
              <a:rPr lang="en-AU" sz="1200" dirty="0"/>
              <a:t>There is a comprehensive list of recently extinct animals </a:t>
            </a:r>
            <a:r>
              <a:rPr lang="en-AU" sz="1200" dirty="0">
                <a:hlinkClick r:id="rId2"/>
              </a:rPr>
              <a:t>here</a:t>
            </a:r>
            <a:endParaRPr lang="en-AU" sz="1200" dirty="0"/>
          </a:p>
          <a:p>
            <a:endParaRPr lang="en-AU" sz="1200" dirty="0"/>
          </a:p>
          <a:p>
            <a:r>
              <a:rPr lang="en-AU" sz="1200" dirty="0"/>
              <a:t>Once selected, groups will first spend some time researching their extinct animals: characteristics, what’s cool about them, their diet / environment and so on.</a:t>
            </a:r>
          </a:p>
          <a:p>
            <a:endParaRPr lang="en-AU" sz="1200" dirty="0"/>
          </a:p>
          <a:p>
            <a:r>
              <a:rPr lang="en-AU" sz="1200" dirty="0"/>
              <a:t>Students will create a news story which details the de-extinction of this animal and its effects. This may be a newspaper article, radio piece or tv piece, depending on resources and time.</a:t>
            </a:r>
          </a:p>
          <a:p>
            <a:endParaRPr lang="en-AU" sz="1200" dirty="0"/>
          </a:p>
          <a:p>
            <a:r>
              <a:rPr lang="en-AU" sz="1200" dirty="0"/>
              <a:t>Begin with a brief discussion of a newspaper: its purpose, audience, format and layout. As you do so, list each of the elements students will need to design their own: headline, graphics, font / text, images, date, captions, columns.</a:t>
            </a:r>
          </a:p>
          <a:p>
            <a:endParaRPr lang="en-AU" sz="1200" dirty="0"/>
          </a:p>
          <a:p>
            <a:r>
              <a:rPr lang="en-AU" sz="1200" dirty="0"/>
              <a:t>Next, examine a range of newspaper headlines and deconstruct: what do you notice about these headlines? Why are they worded in this way? How are they sized / place and why? </a:t>
            </a:r>
          </a:p>
          <a:p>
            <a:endParaRPr lang="en-AU" sz="1200" dirty="0"/>
          </a:p>
          <a:p>
            <a:r>
              <a:rPr lang="en-AU" sz="1200" dirty="0"/>
              <a:t>Next, students will draft their stories. Ask them to consider the following:</a:t>
            </a:r>
          </a:p>
          <a:p>
            <a:endParaRPr lang="en-AU" sz="1200" dirty="0"/>
          </a:p>
          <a:p>
            <a:r>
              <a:rPr lang="en-AU" sz="1200" dirty="0"/>
              <a:t>Is this a good news story, or a bad news story? The language will need to be appropriate to the tone (they can research a range of news pieces to find language to suit their article)</a:t>
            </a:r>
          </a:p>
          <a:p>
            <a:endParaRPr lang="en-AU" sz="1200" dirty="0"/>
          </a:p>
        </p:txBody>
      </p:sp>
      <p:sp>
        <p:nvSpPr>
          <p:cNvPr id="24" name="Footer Placeholder 1">
            <a:extLst>
              <a:ext uri="{FF2B5EF4-FFF2-40B4-BE49-F238E27FC236}">
                <a16:creationId xmlns:a16="http://schemas.microsoft.com/office/drawing/2014/main" id="{D77FD1C5-B30E-456D-A3BE-D01D443C02DA}"/>
              </a:ext>
            </a:extLst>
          </p:cNvPr>
          <p:cNvSpPr>
            <a:spLocks noGrp="1"/>
          </p:cNvSpPr>
          <p:nvPr>
            <p:ph type="ftr" sz="quarter" idx="11"/>
          </p:nvPr>
        </p:nvSpPr>
        <p:spPr>
          <a:xfrm>
            <a:off x="1900268" y="6501849"/>
            <a:ext cx="2814344" cy="365125"/>
          </a:xfrm>
        </p:spPr>
        <p:txBody>
          <a:bodyPr/>
          <a:lstStyle/>
          <a:p>
            <a:pPr algn="l"/>
            <a:endParaRPr lang="en-AU" sz="800" dirty="0">
              <a:solidFill>
                <a:schemeClr val="tx1"/>
              </a:solidFill>
              <a:latin typeface="ABCSans Light" panose="020B0303040403020204" pitchFamily="34" charset="0"/>
            </a:endParaRPr>
          </a:p>
        </p:txBody>
      </p:sp>
      <p:sp>
        <p:nvSpPr>
          <p:cNvPr id="19" name="Slide Number Placeholder 1">
            <a:extLst>
              <a:ext uri="{FF2B5EF4-FFF2-40B4-BE49-F238E27FC236}">
                <a16:creationId xmlns:a16="http://schemas.microsoft.com/office/drawing/2014/main" id="{02968BD1-455B-4CD6-B9E4-34B0029F3F03}"/>
              </a:ext>
            </a:extLst>
          </p:cNvPr>
          <p:cNvSpPr>
            <a:spLocks noGrp="1"/>
          </p:cNvSpPr>
          <p:nvPr>
            <p:ph type="sldNum" sz="quarter" idx="12"/>
          </p:nvPr>
        </p:nvSpPr>
        <p:spPr>
          <a:xfrm>
            <a:off x="8610600" y="6495493"/>
            <a:ext cx="2057400" cy="365125"/>
          </a:xfrm>
        </p:spPr>
        <p:txBody>
          <a:bodyPr/>
          <a:lstStyle/>
          <a:p>
            <a:fld id="{3B3850AD-9C9C-41FE-9D9D-0083644B8808}" type="slidenum">
              <a:rPr lang="en-AU" smtClean="0">
                <a:solidFill>
                  <a:schemeClr val="bg1"/>
                </a:solidFill>
                <a:latin typeface="ABCSans Bold" panose="020B0803040403020204" pitchFamily="34" charset="0"/>
              </a:rPr>
              <a:pPr/>
              <a:t>8</a:t>
            </a:fld>
            <a:endParaRPr lang="en-AU" dirty="0">
              <a:solidFill>
                <a:schemeClr val="bg1"/>
              </a:solidFill>
              <a:latin typeface="ABCSans Bold" panose="020B0803040403020204" pitchFamily="34" charset="0"/>
            </a:endParaRPr>
          </a:p>
        </p:txBody>
      </p:sp>
      <p:pic>
        <p:nvPicPr>
          <p:cNvPr id="25" name="Picture 24">
            <a:extLst>
              <a:ext uri="{FF2B5EF4-FFF2-40B4-BE49-F238E27FC236}">
                <a16:creationId xmlns:a16="http://schemas.microsoft.com/office/drawing/2014/main" id="{63E21161-678F-4424-ACDC-E862FDE43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6069" y="6551543"/>
            <a:ext cx="506997" cy="253499"/>
          </a:xfrm>
          <a:prstGeom prst="rect">
            <a:avLst/>
          </a:prstGeom>
        </p:spPr>
      </p:pic>
      <p:sp>
        <p:nvSpPr>
          <p:cNvPr id="10" name="Rectangle 9">
            <a:extLst>
              <a:ext uri="{FF2B5EF4-FFF2-40B4-BE49-F238E27FC236}">
                <a16:creationId xmlns:a16="http://schemas.microsoft.com/office/drawing/2014/main" id="{F5474E21-144D-45C8-8FE6-10425956D9E3}"/>
              </a:ext>
            </a:extLst>
          </p:cNvPr>
          <p:cNvSpPr/>
          <p:nvPr/>
        </p:nvSpPr>
        <p:spPr>
          <a:xfrm>
            <a:off x="0" y="6492875"/>
            <a:ext cx="12192000" cy="365125"/>
          </a:xfrm>
          <a:prstGeom prst="rect">
            <a:avLst/>
          </a:prstGeom>
          <a:solidFill>
            <a:srgbClr val="40A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11" name="Slide Number Placeholder 1">
            <a:extLst>
              <a:ext uri="{FF2B5EF4-FFF2-40B4-BE49-F238E27FC236}">
                <a16:creationId xmlns:a16="http://schemas.microsoft.com/office/drawing/2014/main" id="{F6768449-17DA-4159-BB1B-DAD03EB0E3A4}"/>
              </a:ext>
            </a:extLst>
          </p:cNvPr>
          <p:cNvSpPr txBox="1">
            <a:spLocks/>
          </p:cNvSpPr>
          <p:nvPr/>
        </p:nvSpPr>
        <p:spPr>
          <a:xfrm>
            <a:off x="9876771" y="648390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b="1" dirty="0">
                <a:solidFill>
                  <a:schemeClr val="bg1"/>
                </a:solidFill>
                <a:latin typeface="ABCSans Bold" panose="020B0803040403020204" pitchFamily="34" charset="0"/>
              </a:rPr>
              <a:t>5</a:t>
            </a:r>
          </a:p>
        </p:txBody>
      </p:sp>
      <p:sp>
        <p:nvSpPr>
          <p:cNvPr id="12" name="TextBox 11">
            <a:extLst>
              <a:ext uri="{FF2B5EF4-FFF2-40B4-BE49-F238E27FC236}">
                <a16:creationId xmlns:a16="http://schemas.microsoft.com/office/drawing/2014/main" id="{2567D17C-8216-484F-856F-173BC720BE89}"/>
              </a:ext>
            </a:extLst>
          </p:cNvPr>
          <p:cNvSpPr txBox="1"/>
          <p:nvPr/>
        </p:nvSpPr>
        <p:spPr>
          <a:xfrm>
            <a:off x="308051" y="198608"/>
            <a:ext cx="5212080" cy="369332"/>
          </a:xfrm>
          <a:prstGeom prst="rect">
            <a:avLst/>
          </a:prstGeom>
          <a:noFill/>
        </p:spPr>
        <p:txBody>
          <a:bodyPr wrap="square" rtlCol="0">
            <a:spAutoFit/>
          </a:bodyPr>
          <a:lstStyle/>
          <a:p>
            <a:r>
              <a:rPr lang="en-AU" b="1" dirty="0">
                <a:solidFill>
                  <a:srgbClr val="40A74E"/>
                </a:solidFill>
              </a:rPr>
              <a:t>Bringing back extinct animals: What could go wrong?</a:t>
            </a:r>
            <a:endParaRPr lang="en-AU" dirty="0">
              <a:solidFill>
                <a:srgbClr val="40A74E"/>
              </a:solidFill>
            </a:endParaRPr>
          </a:p>
        </p:txBody>
      </p:sp>
      <p:pic>
        <p:nvPicPr>
          <p:cNvPr id="14" name="Picture 13">
            <a:extLst>
              <a:ext uri="{FF2B5EF4-FFF2-40B4-BE49-F238E27FC236}">
                <a16:creationId xmlns:a16="http://schemas.microsoft.com/office/drawing/2014/main" id="{09C2AE25-1FCB-49A7-A669-C4CEC8EA18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53" y="6548687"/>
            <a:ext cx="506997" cy="253499"/>
          </a:xfrm>
          <a:prstGeom prst="rect">
            <a:avLst/>
          </a:prstGeom>
        </p:spPr>
      </p:pic>
      <p:pic>
        <p:nvPicPr>
          <p:cNvPr id="15" name="Graphic 14" descr="Dinosaur footprints">
            <a:extLst>
              <a:ext uri="{FF2B5EF4-FFF2-40B4-BE49-F238E27FC236}">
                <a16:creationId xmlns:a16="http://schemas.microsoft.com/office/drawing/2014/main" id="{211D0C18-4067-4445-B938-78792A5590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08869" y="1588994"/>
            <a:ext cx="4937966" cy="4937966"/>
          </a:xfrm>
          <a:prstGeom prst="rect">
            <a:avLst/>
          </a:prstGeom>
        </p:spPr>
      </p:pic>
    </p:spTree>
    <p:extLst>
      <p:ext uri="{BB962C8B-B14F-4D97-AF65-F5344CB8AC3E}">
        <p14:creationId xmlns:p14="http://schemas.microsoft.com/office/powerpoint/2010/main" val="70512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24BEEA-01AA-49D8-AAB3-443601D08CB6}"/>
              </a:ext>
            </a:extLst>
          </p:cNvPr>
          <p:cNvSpPr/>
          <p:nvPr/>
        </p:nvSpPr>
        <p:spPr>
          <a:xfrm>
            <a:off x="308051" y="403588"/>
            <a:ext cx="11196320" cy="6001643"/>
          </a:xfrm>
          <a:prstGeom prst="rect">
            <a:avLst/>
          </a:prstGeom>
        </p:spPr>
        <p:txBody>
          <a:bodyPr wrap="square">
            <a:spAutoFit/>
          </a:bodyPr>
          <a:lstStyle/>
          <a:p>
            <a:r>
              <a:rPr lang="en-AU" sz="1200" dirty="0"/>
              <a:t>To do this, students will need to decide if their de-extinction animal would be beneficial or detrimental. This will require discussions and some research. Questions to consider:</a:t>
            </a:r>
          </a:p>
          <a:p>
            <a:r>
              <a:rPr lang="en-AU" sz="1200" dirty="0"/>
              <a:t>What are the pros you can think of? What are the cons?</a:t>
            </a:r>
          </a:p>
          <a:p>
            <a:endParaRPr lang="en-AU" sz="1200" dirty="0"/>
          </a:p>
          <a:p>
            <a:r>
              <a:rPr lang="en-AU" sz="1200" dirty="0"/>
              <a:t>Alternatively, have we already meddled too much with Earth and should we leave it alone?</a:t>
            </a:r>
          </a:p>
          <a:p>
            <a:endParaRPr lang="en-AU" sz="1200" dirty="0"/>
          </a:p>
          <a:p>
            <a:r>
              <a:rPr lang="en-AU" sz="1200" dirty="0"/>
              <a:t>Once students have considered these questions, they should do some research online to help them.</a:t>
            </a:r>
          </a:p>
          <a:p>
            <a:r>
              <a:rPr lang="en-AU" sz="1200" dirty="0"/>
              <a:t> </a:t>
            </a:r>
          </a:p>
          <a:p>
            <a:r>
              <a:rPr lang="en-AU" sz="1200" dirty="0"/>
              <a:t>Some arguments to consider / draw out: </a:t>
            </a:r>
          </a:p>
          <a:p>
            <a:endParaRPr lang="en-AU" sz="1200" dirty="0"/>
          </a:p>
          <a:p>
            <a:r>
              <a:rPr lang="en-AU" sz="1200" dirty="0"/>
              <a:t>Pros:</a:t>
            </a:r>
          </a:p>
          <a:p>
            <a:endParaRPr lang="en-AU" sz="1200" dirty="0"/>
          </a:p>
          <a:p>
            <a:r>
              <a:rPr lang="en-AU" sz="1200" dirty="0"/>
              <a:t>Are there environmental benefits? </a:t>
            </a:r>
            <a:r>
              <a:rPr lang="en-AU" sz="1200" dirty="0" err="1"/>
              <a:t>Eg</a:t>
            </a:r>
            <a:r>
              <a:rPr lang="en-AU" sz="1200" dirty="0"/>
              <a:t>, some ecosystems currently have either too many predators or too much prey, meaning one will die out. Reintroducing certain species might balance this. </a:t>
            </a:r>
          </a:p>
          <a:p>
            <a:endParaRPr lang="en-AU" sz="1200" dirty="0"/>
          </a:p>
          <a:p>
            <a:r>
              <a:rPr lang="en-AU" sz="1200" dirty="0"/>
              <a:t>Do we owe it to the planet to bring some species back, since we are responsible for their extinction in the first place?</a:t>
            </a:r>
          </a:p>
          <a:p>
            <a:endParaRPr lang="en-AU" sz="1200" dirty="0"/>
          </a:p>
          <a:p>
            <a:r>
              <a:rPr lang="en-AU" sz="1200" dirty="0"/>
              <a:t>Cons:</a:t>
            </a:r>
          </a:p>
          <a:p>
            <a:endParaRPr lang="en-AU" sz="1200" dirty="0"/>
          </a:p>
          <a:p>
            <a:r>
              <a:rPr lang="en-AU" sz="1200" dirty="0"/>
              <a:t>Human exploitation continues: haven’t we already exploited nature for our benefit? Some critics feel we have used animals enough, for our own gain, and that morally we should no longer exploit nature in this way, regardless of any positive outcomes.</a:t>
            </a:r>
          </a:p>
          <a:p>
            <a:endParaRPr lang="en-AU" sz="1200" dirty="0"/>
          </a:p>
          <a:p>
            <a:r>
              <a:rPr lang="en-AU" sz="1200" dirty="0"/>
              <a:t>New / old diseases: once an animal becomes extinct, the diseases associated with it do as well. It’s possible some of those diseases could come back.</a:t>
            </a:r>
          </a:p>
          <a:p>
            <a:endParaRPr lang="en-AU" sz="1200" dirty="0"/>
          </a:p>
          <a:p>
            <a:r>
              <a:rPr lang="en-AU" sz="1200" dirty="0"/>
              <a:t>Playing God: some people have an issue with what they see as ‘playing God’. Should humans have the right to do this at all? This is a moral issue.</a:t>
            </a:r>
          </a:p>
          <a:p>
            <a:endParaRPr lang="en-AU" sz="1200" dirty="0"/>
          </a:p>
          <a:p>
            <a:r>
              <a:rPr lang="en-AU" sz="1200" dirty="0"/>
              <a:t>Attitudes to extinction: perhaps the biggest issue scientists warn of is the shift in attitude that de-extinction could cause – </a:t>
            </a:r>
            <a:r>
              <a:rPr lang="en-AU" sz="1200" dirty="0" err="1"/>
              <a:t>ie</a:t>
            </a:r>
            <a:r>
              <a:rPr lang="en-AU" sz="1200" dirty="0"/>
              <a:t>, that extinction itself is no longer an urgent global issue. </a:t>
            </a:r>
          </a:p>
          <a:p>
            <a:endParaRPr lang="en-AU" sz="1200" dirty="0"/>
          </a:p>
          <a:p>
            <a:r>
              <a:rPr lang="en-AU" sz="1200" dirty="0"/>
              <a:t>Once students have decided on a basic outline of their articles, they can begin drafting their stories. </a:t>
            </a:r>
          </a:p>
          <a:p>
            <a:br>
              <a:rPr lang="en-AU" sz="1200" dirty="0"/>
            </a:br>
            <a:endParaRPr lang="en-AU" sz="1200" dirty="0"/>
          </a:p>
          <a:p>
            <a:endParaRPr lang="en-AU" sz="1200" dirty="0"/>
          </a:p>
        </p:txBody>
      </p:sp>
      <p:sp>
        <p:nvSpPr>
          <p:cNvPr id="24" name="Footer Placeholder 1">
            <a:extLst>
              <a:ext uri="{FF2B5EF4-FFF2-40B4-BE49-F238E27FC236}">
                <a16:creationId xmlns:a16="http://schemas.microsoft.com/office/drawing/2014/main" id="{D77FD1C5-B30E-456D-A3BE-D01D443C02DA}"/>
              </a:ext>
            </a:extLst>
          </p:cNvPr>
          <p:cNvSpPr>
            <a:spLocks noGrp="1"/>
          </p:cNvSpPr>
          <p:nvPr>
            <p:ph type="ftr" sz="quarter" idx="11"/>
          </p:nvPr>
        </p:nvSpPr>
        <p:spPr>
          <a:xfrm>
            <a:off x="1900268" y="6501849"/>
            <a:ext cx="2814344" cy="365125"/>
          </a:xfrm>
        </p:spPr>
        <p:txBody>
          <a:bodyPr/>
          <a:lstStyle/>
          <a:p>
            <a:pPr algn="l"/>
            <a:endParaRPr lang="en-AU" sz="800" dirty="0">
              <a:solidFill>
                <a:schemeClr val="tx1"/>
              </a:solidFill>
              <a:latin typeface="ABCSans Light" panose="020B0303040403020204" pitchFamily="34" charset="0"/>
            </a:endParaRPr>
          </a:p>
        </p:txBody>
      </p:sp>
      <p:sp>
        <p:nvSpPr>
          <p:cNvPr id="19" name="Slide Number Placeholder 1">
            <a:extLst>
              <a:ext uri="{FF2B5EF4-FFF2-40B4-BE49-F238E27FC236}">
                <a16:creationId xmlns:a16="http://schemas.microsoft.com/office/drawing/2014/main" id="{02968BD1-455B-4CD6-B9E4-34B0029F3F03}"/>
              </a:ext>
            </a:extLst>
          </p:cNvPr>
          <p:cNvSpPr>
            <a:spLocks noGrp="1"/>
          </p:cNvSpPr>
          <p:nvPr>
            <p:ph type="sldNum" sz="quarter" idx="12"/>
          </p:nvPr>
        </p:nvSpPr>
        <p:spPr>
          <a:xfrm>
            <a:off x="8610600" y="6495493"/>
            <a:ext cx="2057400" cy="365125"/>
          </a:xfrm>
        </p:spPr>
        <p:txBody>
          <a:bodyPr/>
          <a:lstStyle/>
          <a:p>
            <a:fld id="{3B3850AD-9C9C-41FE-9D9D-0083644B8808}" type="slidenum">
              <a:rPr lang="en-AU" smtClean="0">
                <a:solidFill>
                  <a:schemeClr val="bg1"/>
                </a:solidFill>
                <a:latin typeface="ABCSans Bold" panose="020B0803040403020204" pitchFamily="34" charset="0"/>
              </a:rPr>
              <a:pPr/>
              <a:t>9</a:t>
            </a:fld>
            <a:endParaRPr lang="en-AU" dirty="0">
              <a:solidFill>
                <a:schemeClr val="bg1"/>
              </a:solidFill>
              <a:latin typeface="ABCSans Bold" panose="020B0803040403020204" pitchFamily="34" charset="0"/>
            </a:endParaRPr>
          </a:p>
        </p:txBody>
      </p:sp>
      <p:pic>
        <p:nvPicPr>
          <p:cNvPr id="25" name="Picture 24">
            <a:extLst>
              <a:ext uri="{FF2B5EF4-FFF2-40B4-BE49-F238E27FC236}">
                <a16:creationId xmlns:a16="http://schemas.microsoft.com/office/drawing/2014/main" id="{63E21161-678F-4424-ACDC-E862FDE43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6069" y="6551543"/>
            <a:ext cx="506997" cy="253499"/>
          </a:xfrm>
          <a:prstGeom prst="rect">
            <a:avLst/>
          </a:prstGeom>
        </p:spPr>
      </p:pic>
      <p:sp>
        <p:nvSpPr>
          <p:cNvPr id="10" name="Rectangle 9">
            <a:extLst>
              <a:ext uri="{FF2B5EF4-FFF2-40B4-BE49-F238E27FC236}">
                <a16:creationId xmlns:a16="http://schemas.microsoft.com/office/drawing/2014/main" id="{F5474E21-144D-45C8-8FE6-10425956D9E3}"/>
              </a:ext>
            </a:extLst>
          </p:cNvPr>
          <p:cNvSpPr/>
          <p:nvPr/>
        </p:nvSpPr>
        <p:spPr>
          <a:xfrm>
            <a:off x="0" y="6492875"/>
            <a:ext cx="12192000" cy="365125"/>
          </a:xfrm>
          <a:prstGeom prst="rect">
            <a:avLst/>
          </a:prstGeom>
          <a:solidFill>
            <a:srgbClr val="40A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11" name="Slide Number Placeholder 1">
            <a:extLst>
              <a:ext uri="{FF2B5EF4-FFF2-40B4-BE49-F238E27FC236}">
                <a16:creationId xmlns:a16="http://schemas.microsoft.com/office/drawing/2014/main" id="{F6768449-17DA-4159-BB1B-DAD03EB0E3A4}"/>
              </a:ext>
            </a:extLst>
          </p:cNvPr>
          <p:cNvSpPr txBox="1">
            <a:spLocks/>
          </p:cNvSpPr>
          <p:nvPr/>
        </p:nvSpPr>
        <p:spPr>
          <a:xfrm>
            <a:off x="9876771" y="648390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b="1" dirty="0">
                <a:solidFill>
                  <a:schemeClr val="bg1"/>
                </a:solidFill>
                <a:latin typeface="ABCSans Bold" panose="020B0803040403020204" pitchFamily="34" charset="0"/>
              </a:rPr>
              <a:t>6</a:t>
            </a:r>
          </a:p>
        </p:txBody>
      </p:sp>
      <p:pic>
        <p:nvPicPr>
          <p:cNvPr id="14" name="Picture 13">
            <a:extLst>
              <a:ext uri="{FF2B5EF4-FFF2-40B4-BE49-F238E27FC236}">
                <a16:creationId xmlns:a16="http://schemas.microsoft.com/office/drawing/2014/main" id="{09C2AE25-1FCB-49A7-A669-C4CEC8EA18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53" y="6548687"/>
            <a:ext cx="506997" cy="253499"/>
          </a:xfrm>
          <a:prstGeom prst="rect">
            <a:avLst/>
          </a:prstGeom>
        </p:spPr>
      </p:pic>
      <p:pic>
        <p:nvPicPr>
          <p:cNvPr id="12" name="Graphic 11" descr="Dinosaur footprints">
            <a:extLst>
              <a:ext uri="{FF2B5EF4-FFF2-40B4-BE49-F238E27FC236}">
                <a16:creationId xmlns:a16="http://schemas.microsoft.com/office/drawing/2014/main" id="{3A2BA33B-FE70-47A4-B66D-749DE3589D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08869" y="1588994"/>
            <a:ext cx="4937966" cy="4937966"/>
          </a:xfrm>
          <a:prstGeom prst="rect">
            <a:avLst/>
          </a:prstGeom>
        </p:spPr>
      </p:pic>
    </p:spTree>
    <p:extLst>
      <p:ext uri="{BB962C8B-B14F-4D97-AF65-F5344CB8AC3E}">
        <p14:creationId xmlns:p14="http://schemas.microsoft.com/office/powerpoint/2010/main" val="1168967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CF2DBFB2C887A4390D9CB74BBD34B9C" ma:contentTypeVersion="16" ma:contentTypeDescription="Create a new document." ma:contentTypeScope="" ma:versionID="d9a618469181f19effbd684e7d362b35">
  <xsd:schema xmlns:xsd="http://www.w3.org/2001/XMLSchema" xmlns:xs="http://www.w3.org/2001/XMLSchema" xmlns:p="http://schemas.microsoft.com/office/2006/metadata/properties" xmlns:ns2="5745c12e-1e41-4332-a41a-34bb082a8d0d" xmlns:ns3="5e92d912-6da5-4c28-baf3-541663c39f6c" targetNamespace="http://schemas.microsoft.com/office/2006/metadata/properties" ma:root="true" ma:fieldsID="0de4a1806d9b231273bd3e6c486ceb3f" ns2:_="" ns3:_="">
    <xsd:import namespace="5745c12e-1e41-4332-a41a-34bb082a8d0d"/>
    <xsd:import namespace="5e92d912-6da5-4c28-baf3-541663c39f6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45c12e-1e41-4332-a41a-34bb082a8d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82aebf9-bd50-4fa2-8791-c5ff1e62ca7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e92d912-6da5-4c28-baf3-541663c39f6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c3651b6-4210-4dfc-9267-e46c05281c06}" ma:internalName="TaxCatchAll" ma:showField="CatchAllData" ma:web="5e92d912-6da5-4c28-baf3-541663c39f6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745c12e-1e41-4332-a41a-34bb082a8d0d">
      <Terms xmlns="http://schemas.microsoft.com/office/infopath/2007/PartnerControls"/>
    </lcf76f155ced4ddcb4097134ff3c332f>
    <TaxCatchAll xmlns="5e92d912-6da5-4c28-baf3-541663c39f6c" xsi:nil="true"/>
  </documentManagement>
</p:properties>
</file>

<file path=customXml/itemProps1.xml><?xml version="1.0" encoding="utf-8"?>
<ds:datastoreItem xmlns:ds="http://schemas.openxmlformats.org/officeDocument/2006/customXml" ds:itemID="{B2C76880-FF36-42F7-A1C2-B461CD8E837F}">
  <ds:schemaRefs>
    <ds:schemaRef ds:uri="http://schemas.microsoft.com/sharepoint/v3/contenttype/forms"/>
  </ds:schemaRefs>
</ds:datastoreItem>
</file>

<file path=customXml/itemProps2.xml><?xml version="1.0" encoding="utf-8"?>
<ds:datastoreItem xmlns:ds="http://schemas.openxmlformats.org/officeDocument/2006/customXml" ds:itemID="{AAA51C31-2EC7-4920-B0CF-BA470ACA0CFA}"/>
</file>

<file path=customXml/itemProps3.xml><?xml version="1.0" encoding="utf-8"?>
<ds:datastoreItem xmlns:ds="http://schemas.openxmlformats.org/officeDocument/2006/customXml" ds:itemID="{D7319EC0-3B43-4ADB-BB45-A71650B6DAA3}">
  <ds:schemaRefs>
    <ds:schemaRef ds:uri="http://www.w3.org/XML/1998/namespace"/>
    <ds:schemaRef ds:uri="http://purl.org/dc/dcmitype/"/>
    <ds:schemaRef ds:uri="http://schemas.microsoft.com/office/2006/metadata/properties"/>
    <ds:schemaRef ds:uri="http://schemas.openxmlformats.org/package/2006/metadata/core-properties"/>
    <ds:schemaRef ds:uri="http://purl.org/dc/elements/1.1/"/>
    <ds:schemaRef ds:uri="b0bf49ab-9f0c-49b8-b3fa-191dba7301c9"/>
    <ds:schemaRef ds:uri="http://schemas.microsoft.com/office/2006/documentManagement/types"/>
    <ds:schemaRef ds:uri="http://schemas.microsoft.com/office/infopath/2007/PartnerControls"/>
    <ds:schemaRef ds:uri="f9500435-41d4-45f7-a07f-2c4311538877"/>
    <ds:schemaRef ds:uri="http://purl.org/dc/terms/"/>
  </ds:schemaRefs>
</ds:datastoreItem>
</file>

<file path=docProps/app.xml><?xml version="1.0" encoding="utf-8"?>
<Properties xmlns="http://schemas.openxmlformats.org/officeDocument/2006/extended-properties" xmlns:vt="http://schemas.openxmlformats.org/officeDocument/2006/docPropsVTypes">
  <TotalTime>4874</TotalTime>
  <Words>7900</Words>
  <Application>Microsoft Office PowerPoint</Application>
  <PresentationFormat>Widescreen</PresentationFormat>
  <Paragraphs>756</Paragraphs>
  <Slides>39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ABCSans Black</vt:lpstr>
      <vt:lpstr>ABCSans Bold</vt:lpstr>
      <vt:lpstr>ABCSans Light</vt:lpstr>
      <vt:lpstr>ABCSans Rounded</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Bridie Doyle</dc:creator>
  <cp:lastModifiedBy>DOYLE, Bridie (bjdoy0)</cp:lastModifiedBy>
  <cp:revision>36</cp:revision>
  <cp:lastPrinted>2021-08-15T22:34:58Z</cp:lastPrinted>
  <dcterms:created xsi:type="dcterms:W3CDTF">2020-05-12T23:13:06Z</dcterms:created>
  <dcterms:modified xsi:type="dcterms:W3CDTF">2021-08-20T04:26:09Z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0x0101004CF2DBFB2C887A4390D9CB74BBD34B9C</vt:lpwstr>
  </property>
</Properties>
</file>