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sldIdLst>
    <p:sldId id="480" r:id="rId5"/>
    <p:sldId id="325" r:id="rId6"/>
    <p:sldId id="479" r:id="rId7"/>
    <p:sldId id="478" r:id="rId8"/>
    <p:sldId id="481" r:id="rId9"/>
    <p:sldId id="489" r:id="rId10"/>
    <p:sldId id="469" r:id="rId11"/>
    <p:sldId id="482" r:id="rId12"/>
    <p:sldId id="490" r:id="rId13"/>
    <p:sldId id="470" r:id="rId14"/>
    <p:sldId id="491" r:id="rId15"/>
    <p:sldId id="471" r:id="rId16"/>
    <p:sldId id="483" r:id="rId17"/>
    <p:sldId id="492" r:id="rId18"/>
    <p:sldId id="472" r:id="rId19"/>
    <p:sldId id="484" r:id="rId20"/>
    <p:sldId id="493" r:id="rId21"/>
    <p:sldId id="473" r:id="rId22"/>
    <p:sldId id="485" r:id="rId23"/>
    <p:sldId id="494" r:id="rId24"/>
    <p:sldId id="474" r:id="rId25"/>
    <p:sldId id="486" r:id="rId26"/>
    <p:sldId id="487" r:id="rId27"/>
    <p:sldId id="495" r:id="rId28"/>
    <p:sldId id="475" r:id="rId29"/>
    <p:sldId id="496" r:id="rId30"/>
    <p:sldId id="476" r:id="rId31"/>
    <p:sldId id="488" r:id="rId32"/>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68F5"/>
    <a:srgbClr val="61BF33"/>
    <a:srgbClr val="66CBFF"/>
    <a:srgbClr val="2985F3"/>
    <a:srgbClr val="F429E5"/>
    <a:srgbClr val="990099"/>
    <a:srgbClr val="FBAADE"/>
    <a:srgbClr val="C8ABE5"/>
    <a:srgbClr val="7F6CFC"/>
    <a:srgbClr val="0067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59" d="100"/>
          <a:sy n="59" d="100"/>
        </p:scale>
        <p:origin x="60" y="440"/>
      </p:cViewPr>
      <p:guideLst/>
    </p:cSldViewPr>
  </p:slideViewPr>
  <p:notesTextViewPr>
    <p:cViewPr>
      <p:scale>
        <a:sx n="1" d="1"/>
        <a:sy n="1" d="1"/>
      </p:scale>
      <p:origin x="0" y="0"/>
    </p:cViewPr>
  </p:notesTextViewPr>
  <p:sorterViewPr>
    <p:cViewPr>
      <p:scale>
        <a:sx n="121" d="100"/>
        <a:sy n="121" d="100"/>
      </p:scale>
      <p:origin x="0" y="-3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138" cy="512305"/>
          </a:xfrm>
          <a:prstGeom prst="rect">
            <a:avLst/>
          </a:prstGeom>
        </p:spPr>
        <p:txBody>
          <a:bodyPr vert="horz" lIns="94764" tIns="47381" rIns="94764" bIns="47381" rtlCol="0"/>
          <a:lstStyle>
            <a:lvl1pPr algn="l">
              <a:defRPr sz="1200"/>
            </a:lvl1pPr>
          </a:lstStyle>
          <a:p>
            <a:endParaRPr lang="en-AU"/>
          </a:p>
        </p:txBody>
      </p:sp>
      <p:sp>
        <p:nvSpPr>
          <p:cNvPr id="3" name="Date Placeholder 2"/>
          <p:cNvSpPr>
            <a:spLocks noGrp="1"/>
          </p:cNvSpPr>
          <p:nvPr>
            <p:ph type="dt" idx="1"/>
          </p:nvPr>
        </p:nvSpPr>
        <p:spPr>
          <a:xfrm>
            <a:off x="4020507" y="1"/>
            <a:ext cx="3077138" cy="512305"/>
          </a:xfrm>
          <a:prstGeom prst="rect">
            <a:avLst/>
          </a:prstGeom>
        </p:spPr>
        <p:txBody>
          <a:bodyPr vert="horz" lIns="94764" tIns="47381" rIns="94764" bIns="47381" rtlCol="0"/>
          <a:lstStyle>
            <a:lvl1pPr algn="r">
              <a:defRPr sz="1200"/>
            </a:lvl1pPr>
          </a:lstStyle>
          <a:p>
            <a:fld id="{0BABF6EB-A70D-4350-9852-82FEB0B04BC8}" type="datetimeFigureOut">
              <a:rPr lang="en-AU" smtClean="0"/>
              <a:t>15/05/2023</a:t>
            </a:fld>
            <a:endParaRPr lang="en-AU"/>
          </a:p>
        </p:txBody>
      </p:sp>
      <p:sp>
        <p:nvSpPr>
          <p:cNvPr id="4" name="Slide Image Placeholder 3"/>
          <p:cNvSpPr>
            <a:spLocks noGrp="1" noRot="1" noChangeAspect="1"/>
          </p:cNvSpPr>
          <p:nvPr>
            <p:ph type="sldImg" idx="2"/>
          </p:nvPr>
        </p:nvSpPr>
        <p:spPr>
          <a:xfrm>
            <a:off x="482600" y="1281113"/>
            <a:ext cx="6134100" cy="3451225"/>
          </a:xfrm>
          <a:prstGeom prst="rect">
            <a:avLst/>
          </a:prstGeom>
          <a:noFill/>
          <a:ln w="12700">
            <a:solidFill>
              <a:prstClr val="black"/>
            </a:solidFill>
          </a:ln>
        </p:spPr>
        <p:txBody>
          <a:bodyPr vert="horz" lIns="94764" tIns="47381" rIns="94764" bIns="47381" rtlCol="0" anchor="ctr"/>
          <a:lstStyle/>
          <a:p>
            <a:endParaRPr lang="en-AU"/>
          </a:p>
        </p:txBody>
      </p:sp>
      <p:sp>
        <p:nvSpPr>
          <p:cNvPr id="5" name="Notes Placeholder 4"/>
          <p:cNvSpPr>
            <a:spLocks noGrp="1"/>
          </p:cNvSpPr>
          <p:nvPr>
            <p:ph type="body" sz="quarter" idx="3"/>
          </p:nvPr>
        </p:nvSpPr>
        <p:spPr>
          <a:xfrm>
            <a:off x="709600" y="4924991"/>
            <a:ext cx="5680103" cy="4029684"/>
          </a:xfrm>
          <a:prstGeom prst="rect">
            <a:avLst/>
          </a:prstGeom>
        </p:spPr>
        <p:txBody>
          <a:bodyPr vert="horz" lIns="94764" tIns="47381" rIns="94764" bIns="473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2310"/>
            <a:ext cx="3077138" cy="512305"/>
          </a:xfrm>
          <a:prstGeom prst="rect">
            <a:avLst/>
          </a:prstGeom>
        </p:spPr>
        <p:txBody>
          <a:bodyPr vert="horz" lIns="94764" tIns="47381" rIns="94764" bIns="47381" rtlCol="0" anchor="b"/>
          <a:lstStyle>
            <a:lvl1pPr algn="l">
              <a:defRPr sz="1200"/>
            </a:lvl1pPr>
          </a:lstStyle>
          <a:p>
            <a:endParaRPr lang="en-AU"/>
          </a:p>
        </p:txBody>
      </p:sp>
      <p:sp>
        <p:nvSpPr>
          <p:cNvPr id="7" name="Slide Number Placeholder 6"/>
          <p:cNvSpPr>
            <a:spLocks noGrp="1"/>
          </p:cNvSpPr>
          <p:nvPr>
            <p:ph type="sldNum" sz="quarter" idx="5"/>
          </p:nvPr>
        </p:nvSpPr>
        <p:spPr>
          <a:xfrm>
            <a:off x="4020507" y="9722310"/>
            <a:ext cx="3077138" cy="512305"/>
          </a:xfrm>
          <a:prstGeom prst="rect">
            <a:avLst/>
          </a:prstGeom>
        </p:spPr>
        <p:txBody>
          <a:bodyPr vert="horz" lIns="94764" tIns="47381" rIns="94764" bIns="47381" rtlCol="0" anchor="b"/>
          <a:lstStyle>
            <a:lvl1pPr algn="r">
              <a:defRPr sz="1200"/>
            </a:lvl1pPr>
          </a:lstStyle>
          <a:p>
            <a:fld id="{C03A135F-CC29-43AA-86BC-D1BB58A54009}" type="slidenum">
              <a:rPr lang="en-AU" smtClean="0"/>
              <a:t>‹#›</a:t>
            </a:fld>
            <a:endParaRPr lang="en-AU"/>
          </a:p>
        </p:txBody>
      </p:sp>
    </p:spTree>
    <p:extLst>
      <p:ext uri="{BB962C8B-B14F-4D97-AF65-F5344CB8AC3E}">
        <p14:creationId xmlns:p14="http://schemas.microsoft.com/office/powerpoint/2010/main" val="295063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87DD2E-4BC0-4557-AB12-D134DB2E35D7}" type="datetimeFigureOut">
              <a:rPr lang="en-AU" smtClean="0"/>
              <a:t>15/05/2023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271890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7DD2E-4BC0-4557-AB12-D134DB2E35D7}" type="datetimeFigureOut">
              <a:rPr lang="en-AU" smtClean="0"/>
              <a:t>15/05/2023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427977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7DD2E-4BC0-4557-AB12-D134DB2E35D7}" type="datetimeFigureOut">
              <a:rPr lang="en-AU" smtClean="0"/>
              <a:t>15/05/2023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103832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7DD2E-4BC0-4557-AB12-D134DB2E35D7}" type="datetimeFigureOut">
              <a:rPr lang="en-AU" smtClean="0"/>
              <a:t>15/05/2023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252035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87DD2E-4BC0-4557-AB12-D134DB2E35D7}" type="datetimeFigureOut">
              <a:rPr lang="en-AU" smtClean="0"/>
              <a:t>15/05/2023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15352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87DD2E-4BC0-4557-AB12-D134DB2E35D7}" type="datetimeFigureOut">
              <a:rPr lang="en-AU" smtClean="0"/>
              <a:t>15/05/2023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153221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87DD2E-4BC0-4557-AB12-D134DB2E35D7}" type="datetimeFigureOut">
              <a:rPr lang="en-AU" smtClean="0"/>
              <a:t>15/05/2023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73180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87DD2E-4BC0-4557-AB12-D134DB2E35D7}" type="datetimeFigureOut">
              <a:rPr lang="en-AU" smtClean="0"/>
              <a:t>15/05/2023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398230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7DD2E-4BC0-4557-AB12-D134DB2E35D7}" type="datetimeFigureOut">
              <a:rPr lang="en-AU" smtClean="0"/>
              <a:t>15/05/2023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321091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87DD2E-4BC0-4557-AB12-D134DB2E35D7}" type="datetimeFigureOut">
              <a:rPr lang="en-AU" smtClean="0"/>
              <a:t>15/05/2023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126297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87DD2E-4BC0-4557-AB12-D134DB2E35D7}" type="datetimeFigureOut">
              <a:rPr lang="en-AU" smtClean="0"/>
              <a:t>15/05/2023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91CF5F-A9FB-4C61-896A-6E66BD2B9F01}" type="slidenum">
              <a:rPr lang="en-AU" smtClean="0"/>
              <a:t>‹#›</a:t>
            </a:fld>
            <a:endParaRPr lang="en-AU"/>
          </a:p>
        </p:txBody>
      </p:sp>
    </p:spTree>
    <p:extLst>
      <p:ext uri="{BB962C8B-B14F-4D97-AF65-F5344CB8AC3E}">
        <p14:creationId xmlns:p14="http://schemas.microsoft.com/office/powerpoint/2010/main" val="90686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7DD2E-4BC0-4557-AB12-D134DB2E35D7}" type="datetimeFigureOut">
              <a:rPr lang="en-AU" smtClean="0"/>
              <a:t>15/05/2023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1CF5F-A9FB-4C61-896A-6E66BD2B9F01}" type="slidenum">
              <a:rPr lang="en-AU" smtClean="0"/>
              <a:t>‹#›</a:t>
            </a:fld>
            <a:endParaRPr lang="en-AU"/>
          </a:p>
        </p:txBody>
      </p:sp>
    </p:spTree>
    <p:extLst>
      <p:ext uri="{BB962C8B-B14F-4D97-AF65-F5344CB8AC3E}">
        <p14:creationId xmlns:p14="http://schemas.microsoft.com/office/powerpoint/2010/main" val="21450698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29E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A11EE9-6321-4B6E-A50A-703F080F94A5}"/>
              </a:ext>
            </a:extLst>
          </p:cNvPr>
          <p:cNvSpPr txBox="1">
            <a:spLocks/>
          </p:cNvSpPr>
          <p:nvPr/>
        </p:nvSpPr>
        <p:spPr>
          <a:xfrm>
            <a:off x="6445629" y="2124644"/>
            <a:ext cx="3971365" cy="2497959"/>
          </a:xfrm>
          <a:prstGeom prst="rect">
            <a:avLst/>
          </a:prstGeom>
        </p:spPr>
        <p:txBody>
          <a:bodyPr anchor="ctr"/>
          <a:lstStyle>
            <a:lvl1pPr defTabSz="914400">
              <a:lnSpc>
                <a:spcPct val="70000"/>
              </a:lnSpc>
              <a:spcBef>
                <a:spcPct val="0"/>
              </a:spcBef>
              <a:buNone/>
              <a:defRPr sz="8000" b="1" i="0" spc="-150">
                <a:solidFill>
                  <a:schemeClr val="bg1"/>
                </a:solidFill>
                <a:latin typeface="ABCSans Black" charset="0"/>
                <a:ea typeface="ABCSans Black" charset="0"/>
                <a:cs typeface="ABCSans Black" charset="0"/>
              </a:defRPr>
            </a:lvl1pPr>
          </a:lstStyle>
          <a:p>
            <a:pPr algn="r"/>
            <a:endParaRPr lang="en-AU" sz="6000" b="0" dirty="0"/>
          </a:p>
        </p:txBody>
      </p:sp>
      <p:sp>
        <p:nvSpPr>
          <p:cNvPr id="7" name="TextBox 6">
            <a:extLst>
              <a:ext uri="{FF2B5EF4-FFF2-40B4-BE49-F238E27FC236}">
                <a16:creationId xmlns:a16="http://schemas.microsoft.com/office/drawing/2014/main" id="{65B22F11-D20C-44D6-A160-67EA237B3D95}"/>
              </a:ext>
            </a:extLst>
          </p:cNvPr>
          <p:cNvSpPr txBox="1"/>
          <p:nvPr/>
        </p:nvSpPr>
        <p:spPr>
          <a:xfrm>
            <a:off x="7236543" y="6184490"/>
            <a:ext cx="3180451" cy="369332"/>
          </a:xfrm>
          <a:prstGeom prst="rect">
            <a:avLst/>
          </a:prstGeom>
          <a:noFill/>
        </p:spPr>
        <p:txBody>
          <a:bodyPr wrap="square" rtlCol="0">
            <a:spAutoFit/>
          </a:bodyPr>
          <a:lstStyle/>
          <a:p>
            <a:endParaRPr lang="en-AU" dirty="0"/>
          </a:p>
        </p:txBody>
      </p:sp>
      <p:sp>
        <p:nvSpPr>
          <p:cNvPr id="8" name="TextBox 7">
            <a:extLst>
              <a:ext uri="{FF2B5EF4-FFF2-40B4-BE49-F238E27FC236}">
                <a16:creationId xmlns:a16="http://schemas.microsoft.com/office/drawing/2014/main" id="{2A71BCA9-5865-4095-BB8C-F012A7AE2391}"/>
              </a:ext>
            </a:extLst>
          </p:cNvPr>
          <p:cNvSpPr txBox="1"/>
          <p:nvPr/>
        </p:nvSpPr>
        <p:spPr>
          <a:xfrm>
            <a:off x="8431311" y="5340626"/>
            <a:ext cx="3667924" cy="1446550"/>
          </a:xfrm>
          <a:prstGeom prst="rect">
            <a:avLst/>
          </a:prstGeom>
          <a:noFill/>
        </p:spPr>
        <p:txBody>
          <a:bodyPr wrap="square" rtlCol="0">
            <a:spAutoFit/>
          </a:bodyPr>
          <a:lstStyle/>
          <a:p>
            <a:pPr algn="r"/>
            <a:endParaRPr lang="en-AU" sz="4400" dirty="0">
              <a:solidFill>
                <a:schemeClr val="bg1"/>
              </a:solidFill>
              <a:latin typeface="ABCSans Black" panose="020B0903040403020204" pitchFamily="34" charset="0"/>
            </a:endParaRPr>
          </a:p>
          <a:p>
            <a:pPr algn="r"/>
            <a:r>
              <a:rPr lang="en-AU" sz="4400" dirty="0">
                <a:solidFill>
                  <a:schemeClr val="bg1"/>
                </a:solidFill>
                <a:latin typeface="ABCSans Black" panose="020B0903040403020204" pitchFamily="34" charset="0"/>
              </a:rPr>
              <a:t>Schools Pack</a:t>
            </a:r>
          </a:p>
        </p:txBody>
      </p:sp>
      <p:pic>
        <p:nvPicPr>
          <p:cNvPr id="10" name="Picture 9" descr="A close up of a logo&#10;&#10;Description automatically generated">
            <a:extLst>
              <a:ext uri="{FF2B5EF4-FFF2-40B4-BE49-F238E27FC236}">
                <a16:creationId xmlns:a16="http://schemas.microsoft.com/office/drawing/2014/main" id="{ED04E8E9-20C5-4F96-904C-BAD1919EF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392167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Books">
            <a:extLst>
              <a:ext uri="{FF2B5EF4-FFF2-40B4-BE49-F238E27FC236}">
                <a16:creationId xmlns:a16="http://schemas.microsoft.com/office/drawing/2014/main" id="{5F09D114-F806-4652-904B-4FC538C402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949521"/>
            <a:ext cx="5504052" cy="5504052"/>
          </a:xfrm>
          <a:prstGeom prst="rect">
            <a:avLst/>
          </a:prstGeom>
        </p:spPr>
      </p:pic>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66CB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5</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164691" y="928166"/>
            <a:ext cx="5504052" cy="6186309"/>
          </a:xfrm>
          <a:prstGeom prst="rect">
            <a:avLst/>
          </a:prstGeom>
        </p:spPr>
        <p:txBody>
          <a:bodyPr wrap="square">
            <a:spAutoFit/>
          </a:bodyPr>
          <a:lstStyle/>
          <a:p>
            <a:r>
              <a:rPr lang="en-AU" sz="1200" i="1" dirty="0"/>
              <a:t>This activity will culminate in students designing their own homework grid, so these activities should be run with this in mind.</a:t>
            </a:r>
          </a:p>
          <a:p>
            <a:endParaRPr lang="en-AU" sz="1200" b="1" dirty="0"/>
          </a:p>
          <a:p>
            <a:r>
              <a:rPr lang="en-AU" sz="1200" i="1" dirty="0"/>
              <a:t>So, is homework a necessary evil or something we can do without?</a:t>
            </a:r>
            <a:r>
              <a:rPr lang="en-AU" sz="1200" b="1" i="1" dirty="0"/>
              <a:t> </a:t>
            </a:r>
            <a:r>
              <a:rPr lang="en-AU" sz="1200" i="1" dirty="0"/>
              <a:t>And, if we must do it, how much is too much?</a:t>
            </a:r>
          </a:p>
          <a:p>
            <a:endParaRPr lang="en-AU" sz="1200" b="1" i="1" dirty="0"/>
          </a:p>
          <a:p>
            <a:r>
              <a:rPr lang="en-AU" sz="1200" dirty="0"/>
              <a:t>A recent study found that</a:t>
            </a:r>
            <a:r>
              <a:rPr lang="en-AU" sz="1200" b="1" dirty="0"/>
              <a:t> </a:t>
            </a:r>
            <a:r>
              <a:rPr lang="en-AU" sz="1200" dirty="0"/>
              <a:t>students who were regularly assigned homework scored higher on standardised tests. But when kids reported having more than 90 to 100 minutes of homework per day, their grades went down. </a:t>
            </a:r>
          </a:p>
          <a:p>
            <a:endParaRPr lang="en-AU" sz="1200" b="1" dirty="0"/>
          </a:p>
          <a:p>
            <a:r>
              <a:rPr lang="en-AU" sz="1200" dirty="0"/>
              <a:t>Spend some time discussing this as a group. In particular, the pros / cons and how spending too much time on homework can actually have a detrimental effect on academic results.  </a:t>
            </a:r>
          </a:p>
          <a:p>
            <a:endParaRPr lang="en-AU" sz="1200" b="1" dirty="0"/>
          </a:p>
          <a:p>
            <a:r>
              <a:rPr lang="en-AU" sz="1200" dirty="0"/>
              <a:t>Why?  Discuss. </a:t>
            </a:r>
            <a:r>
              <a:rPr lang="en-AU" sz="1200" dirty="0" err="1"/>
              <a:t>Eg</a:t>
            </a:r>
            <a:r>
              <a:rPr lang="en-AU" sz="1200" dirty="0"/>
              <a:t>  burn out, stress and anxiety, fatigue but also kids spending less time outside, with family, having down time etc.</a:t>
            </a:r>
          </a:p>
          <a:p>
            <a:endParaRPr lang="en-AU" sz="1200" b="1" dirty="0"/>
          </a:p>
          <a:p>
            <a:r>
              <a:rPr lang="en-AU" sz="1200" dirty="0"/>
              <a:t>Next, ask students: what about the fairness of homework? Can you think of any reason why setting homework for every student may be inequitable (that is, unfair)?</a:t>
            </a:r>
          </a:p>
          <a:p>
            <a:endParaRPr lang="en-AU" sz="1200" b="1" dirty="0"/>
          </a:p>
          <a:p>
            <a:r>
              <a:rPr lang="en-AU" sz="1200" dirty="0"/>
              <a:t>Explain that students are about to imagine they are a teacher and must assign homework to one of the following three students </a:t>
            </a:r>
          </a:p>
          <a:p>
            <a:endParaRPr lang="en-AU" sz="1200" dirty="0"/>
          </a:p>
          <a:p>
            <a:r>
              <a:rPr lang="en-AU" sz="1200" dirty="0"/>
              <a:t>Student 1 is Tamara. She is absolutely obsessed with touch footy and sport. She has two dogs and loves taking them for runs when she has time, but is often looking after her younger siblings because her mum does shift work and isn’t home in the afternoons. Tamara struggles with English and finds homework challenging because she usually doesn’t have her mum around to ask for help.</a:t>
            </a:r>
            <a:endParaRPr lang="en-AU" sz="1200" b="1" dirty="0"/>
          </a:p>
          <a:p>
            <a:endParaRPr lang="en-AU" sz="1200" b="1" dirty="0"/>
          </a:p>
          <a:p>
            <a:pPr fontAlgn="base"/>
            <a:endParaRPr lang="en-AU" sz="1200" dirty="0"/>
          </a:p>
          <a:p>
            <a:pPr fontAlgn="base"/>
            <a:r>
              <a:rPr lang="en-AU" sz="1200" dirty="0"/>
              <a:t> </a:t>
            </a:r>
          </a:p>
          <a:p>
            <a:pPr fontAlgn="base"/>
            <a:r>
              <a:rPr lang="en-AU" sz="1200" dirty="0"/>
              <a:t> </a:t>
            </a:r>
          </a:p>
          <a:p>
            <a:r>
              <a:rPr lang="en-AU" sz="1200" dirty="0"/>
              <a:t> </a:t>
            </a:r>
            <a:endParaRPr lang="en-AU" sz="1200" dirty="0">
              <a:latin typeface="ABCSans Light" panose="020B0303040403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FAAF22B-CE33-4CA2-803B-E11F949D36AF}"/>
              </a:ext>
            </a:extLst>
          </p:cNvPr>
          <p:cNvSpPr txBox="1"/>
          <p:nvPr/>
        </p:nvSpPr>
        <p:spPr>
          <a:xfrm>
            <a:off x="257828" y="284328"/>
            <a:ext cx="9811081" cy="369332"/>
          </a:xfrm>
          <a:prstGeom prst="rect">
            <a:avLst/>
          </a:prstGeom>
          <a:noFill/>
        </p:spPr>
        <p:txBody>
          <a:bodyPr wrap="square" rtlCol="0">
            <a:spAutoFit/>
          </a:bodyPr>
          <a:lstStyle/>
          <a:p>
            <a:r>
              <a:rPr lang="en-AU" b="1" dirty="0">
                <a:solidFill>
                  <a:srgbClr val="66CBFF"/>
                </a:solidFill>
                <a:latin typeface="ABCSans Black" panose="020B0903040403020204"/>
              </a:rPr>
              <a:t>Should we ban homework?</a:t>
            </a:r>
            <a:r>
              <a:rPr lang="en-AU" b="1" dirty="0">
                <a:solidFill>
                  <a:srgbClr val="F429E5"/>
                </a:solidFill>
                <a:latin typeface="ABCSans Black" panose="020B0903040403020204"/>
              </a:rPr>
              <a:t> </a:t>
            </a:r>
          </a:p>
        </p:txBody>
      </p:sp>
      <p:sp>
        <p:nvSpPr>
          <p:cNvPr id="2" name="TextBox 1">
            <a:extLst>
              <a:ext uri="{FF2B5EF4-FFF2-40B4-BE49-F238E27FC236}">
                <a16:creationId xmlns:a16="http://schemas.microsoft.com/office/drawing/2014/main" id="{6BBAC3C3-6593-4CA6-95BC-5BCBC0D22B27}"/>
              </a:ext>
            </a:extLst>
          </p:cNvPr>
          <p:cNvSpPr txBox="1"/>
          <p:nvPr/>
        </p:nvSpPr>
        <p:spPr>
          <a:xfrm>
            <a:off x="5876607" y="934082"/>
            <a:ext cx="6107529" cy="461665"/>
          </a:xfrm>
          <a:prstGeom prst="rect">
            <a:avLst/>
          </a:prstGeom>
          <a:noFill/>
        </p:spPr>
        <p:txBody>
          <a:bodyPr wrap="square" rtlCol="0">
            <a:spAutoFit/>
          </a:bodyPr>
          <a:lstStyle/>
          <a:p>
            <a:pPr fontAlgn="base"/>
            <a:r>
              <a:rPr lang="en-AU" sz="1200" dirty="0"/>
              <a:t> </a:t>
            </a:r>
          </a:p>
          <a:p>
            <a:pPr fontAlgn="base"/>
            <a:r>
              <a:rPr lang="en-AU" sz="1200" dirty="0"/>
              <a:t> </a:t>
            </a:r>
          </a:p>
        </p:txBody>
      </p:sp>
      <p:sp>
        <p:nvSpPr>
          <p:cNvPr id="5" name="TextBox 4">
            <a:extLst>
              <a:ext uri="{FF2B5EF4-FFF2-40B4-BE49-F238E27FC236}">
                <a16:creationId xmlns:a16="http://schemas.microsoft.com/office/drawing/2014/main" id="{C431A264-F660-4693-A064-4189A7DB1824}"/>
              </a:ext>
            </a:extLst>
          </p:cNvPr>
          <p:cNvSpPr txBox="1"/>
          <p:nvPr/>
        </p:nvSpPr>
        <p:spPr>
          <a:xfrm>
            <a:off x="5668743" y="959018"/>
            <a:ext cx="6107529" cy="5632311"/>
          </a:xfrm>
          <a:prstGeom prst="rect">
            <a:avLst/>
          </a:prstGeom>
          <a:noFill/>
        </p:spPr>
        <p:txBody>
          <a:bodyPr wrap="square" rtlCol="0">
            <a:spAutoFit/>
          </a:bodyPr>
          <a:lstStyle/>
          <a:p>
            <a:r>
              <a:rPr lang="en-AU" sz="1200" dirty="0"/>
              <a:t>Student 2 is Arjun. Arjun is an only child who loves coding and playing violin. He enjoys being in a quiet space working on coding problems or algorithms, with no disruptions. Arjun likes to go for walks and ride his bike but isn’t very sporty. He prefers solo activities that involve a lot of thinking. Arjun’s family speak Hindi at home, not English, and they live in a very small flat so he doesn’t have much room to do schoolwork.  </a:t>
            </a:r>
          </a:p>
          <a:p>
            <a:endParaRPr lang="en-AU" sz="1200" b="1" dirty="0"/>
          </a:p>
          <a:p>
            <a:r>
              <a:rPr lang="en-AU" sz="1200" dirty="0"/>
              <a:t>Student 3 is Mila. Mila is all about art and being creative. She loves beading, weaving, painting, drawing and singing her heart out. Mila enjoys being with groups of people having fun but also enjoys quiet times on her own, creating something beautiful. Mila is a carer for her mum, who has a chronic illness, so her afternoons are usually spent with her. </a:t>
            </a:r>
          </a:p>
          <a:p>
            <a:endParaRPr lang="en-AU" sz="1200" b="1" dirty="0"/>
          </a:p>
          <a:p>
            <a:r>
              <a:rPr lang="en-AU" sz="1200" i="1" dirty="0"/>
              <a:t>Imagine you are a teacher to these students. How would you design three different types of homework for these students?</a:t>
            </a:r>
          </a:p>
          <a:p>
            <a:endParaRPr lang="en-AU" sz="1200" b="1" i="1" dirty="0"/>
          </a:p>
          <a:p>
            <a:r>
              <a:rPr lang="en-AU" sz="1200" dirty="0"/>
              <a:t>Alternatively, students may wish to design a homework grid that is suitable for all three, or at least caters to their tastes. The idea is to make tasks that are easily integrated into home life, cater to a range of learning styles and interests and that are enjoyable to complete.</a:t>
            </a:r>
          </a:p>
          <a:p>
            <a:endParaRPr lang="en-AU" sz="1200" b="1" dirty="0"/>
          </a:p>
          <a:p>
            <a:r>
              <a:rPr lang="en-AU" sz="1200" dirty="0"/>
              <a:t>Lastly, you are going to design your dream homework for a term. Your teacher will give you the bits you HAVE to include (this might link to the units you are learning this term), and the rest is up to you to design according to your home and your life.  The easiest way to do this is to use a homework grid of 20 activities. Each week, you choose two of these to complete. </a:t>
            </a:r>
          </a:p>
          <a:p>
            <a:endParaRPr lang="en-AU" sz="1200" b="1" dirty="0"/>
          </a:p>
          <a:p>
            <a:r>
              <a:rPr lang="en-AU" sz="1200" dirty="0"/>
              <a:t>Think outside the box! If you have a big backyard, do some activities outside (</a:t>
            </a:r>
            <a:r>
              <a:rPr lang="en-AU" sz="1200" dirty="0" err="1"/>
              <a:t>eg</a:t>
            </a:r>
            <a:r>
              <a:rPr lang="en-AU" sz="1200" dirty="0"/>
              <a:t> a botanical drawing, a treasure hunt with map and coordinates). If you spend a lot of time at extra-curricular activities you can incorporate your homework into car time or activities to do at the supermarket when shopping. </a:t>
            </a:r>
            <a:endParaRPr lang="en-AU" sz="1200" b="1" dirty="0"/>
          </a:p>
          <a:p>
            <a:endParaRPr lang="en-AU" sz="1200" b="1" dirty="0"/>
          </a:p>
          <a:p>
            <a:pPr fontAlgn="base"/>
            <a:r>
              <a:rPr lang="en-AU" sz="1200" dirty="0"/>
              <a:t> </a:t>
            </a:r>
          </a:p>
          <a:p>
            <a:endParaRPr lang="en-AU" sz="1200" dirty="0"/>
          </a:p>
        </p:txBody>
      </p:sp>
    </p:spTree>
    <p:extLst>
      <p:ext uri="{BB962C8B-B14F-4D97-AF65-F5344CB8AC3E}">
        <p14:creationId xmlns:p14="http://schemas.microsoft.com/office/powerpoint/2010/main" val="111096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503B-45D4-4225-92BF-74D71201303D}"/>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314CB2E7-CBA4-4E7D-A745-7F4257C4B858}"/>
              </a:ext>
            </a:extLst>
          </p:cNvPr>
          <p:cNvSpPr>
            <a:spLocks noGrp="1"/>
          </p:cNvSpPr>
          <p:nvPr>
            <p:ph idx="1"/>
          </p:nvPr>
        </p:nvSpPr>
        <p:spPr/>
        <p:txBody>
          <a:bodyPr/>
          <a:lstStyle/>
          <a:p>
            <a:endParaRPr lang="en-AU"/>
          </a:p>
        </p:txBody>
      </p:sp>
      <p:pic>
        <p:nvPicPr>
          <p:cNvPr id="3074" name="Picture 2" descr="Should you be punished for something you did a long time ago? - ABC Radio">
            <a:extLst>
              <a:ext uri="{FF2B5EF4-FFF2-40B4-BE49-F238E27FC236}">
                <a16:creationId xmlns:a16="http://schemas.microsoft.com/office/drawing/2014/main" id="{7FCAC7CA-AA72-41B2-BD70-3C3E075BE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3"/>
            <a:ext cx="12192000" cy="685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61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2985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6</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308051" y="398251"/>
            <a:ext cx="11468101" cy="6434710"/>
          </a:xfrm>
          <a:prstGeom prst="rect">
            <a:avLst/>
          </a:prstGeom>
        </p:spPr>
        <p:txBody>
          <a:bodyPr wrap="square">
            <a:spAutoFit/>
          </a:bodyPr>
          <a:lstStyle/>
          <a:p>
            <a:pPr fontAlgn="base">
              <a:lnSpc>
                <a:spcPct val="150000"/>
              </a:lnSpc>
            </a:pPr>
            <a:r>
              <a:rPr lang="en-AU" sz="1200" dirty="0"/>
              <a:t> </a:t>
            </a:r>
          </a:p>
          <a:p>
            <a:pPr>
              <a:lnSpc>
                <a:spcPct val="150000"/>
              </a:lnSpc>
            </a:pPr>
            <a:r>
              <a:rPr lang="en-AU" sz="1200" dirty="0"/>
              <a:t>As a warm-up, ask: Have you ever been punished for something? What was it, and what was your punishment? </a:t>
            </a:r>
            <a:endParaRPr lang="en-AU" sz="1200" b="1" dirty="0"/>
          </a:p>
          <a:p>
            <a:pPr>
              <a:lnSpc>
                <a:spcPct val="150000"/>
              </a:lnSpc>
            </a:pPr>
            <a:r>
              <a:rPr lang="en-AU" sz="1200" dirty="0"/>
              <a:t>Discuss student responses. </a:t>
            </a:r>
            <a:endParaRPr lang="en-AU" sz="1200" b="1" dirty="0"/>
          </a:p>
          <a:p>
            <a:pPr>
              <a:lnSpc>
                <a:spcPct val="150000"/>
              </a:lnSpc>
            </a:pPr>
            <a:r>
              <a:rPr lang="en-AU" sz="1200" dirty="0"/>
              <a:t>So what is the point of punishment, and do you think it works?</a:t>
            </a:r>
            <a:endParaRPr lang="en-AU" sz="1200" b="1" dirty="0"/>
          </a:p>
          <a:p>
            <a:pPr>
              <a:lnSpc>
                <a:spcPct val="150000"/>
              </a:lnSpc>
            </a:pPr>
            <a:r>
              <a:rPr lang="en-AU" sz="1200" dirty="0"/>
              <a:t>Have students work in pairs or groups to brainstorm responses to this, guiding them as necessary to concepts such as:</a:t>
            </a:r>
            <a:endParaRPr lang="en-AU" sz="1200" b="1" dirty="0"/>
          </a:p>
          <a:p>
            <a:pPr>
              <a:lnSpc>
                <a:spcPct val="150000"/>
              </a:lnSpc>
            </a:pPr>
            <a:r>
              <a:rPr lang="en-AU" sz="1200" dirty="0"/>
              <a:t>Deterrence</a:t>
            </a:r>
            <a:endParaRPr lang="en-AU" sz="1200" b="1" dirty="0"/>
          </a:p>
          <a:p>
            <a:pPr>
              <a:lnSpc>
                <a:spcPct val="150000"/>
              </a:lnSpc>
            </a:pPr>
            <a:r>
              <a:rPr lang="en-AU" sz="1200" dirty="0"/>
              <a:t>‘Paying’ for something you’ve done</a:t>
            </a:r>
            <a:endParaRPr lang="en-AU" sz="1200" b="1" dirty="0"/>
          </a:p>
          <a:p>
            <a:pPr>
              <a:lnSpc>
                <a:spcPct val="150000"/>
              </a:lnSpc>
            </a:pPr>
            <a:r>
              <a:rPr lang="en-AU" sz="1200" dirty="0"/>
              <a:t>Eliciting remorse</a:t>
            </a:r>
            <a:endParaRPr lang="en-AU" sz="1200" b="1" dirty="0"/>
          </a:p>
          <a:p>
            <a:pPr>
              <a:lnSpc>
                <a:spcPct val="150000"/>
              </a:lnSpc>
            </a:pPr>
            <a:r>
              <a:rPr lang="en-AU" sz="1200" dirty="0"/>
              <a:t>Ask students to, off the top of their heads, say whether or not old ‘crimes’ should be punished or dismissed (also called ‘forgiving’). Given the amount of variables inherent in the question, this should generate a discussion and comments like ‘it depends’.</a:t>
            </a:r>
            <a:endParaRPr lang="en-AU" sz="1200" b="1" dirty="0"/>
          </a:p>
          <a:p>
            <a:pPr>
              <a:lnSpc>
                <a:spcPct val="150000"/>
              </a:lnSpc>
            </a:pPr>
            <a:r>
              <a:rPr lang="en-AU" sz="1200" i="1" dirty="0"/>
              <a:t>Hands up if you have ever held a grudge against someone for something they have done in the past. </a:t>
            </a:r>
          </a:p>
          <a:p>
            <a:pPr>
              <a:lnSpc>
                <a:spcPct val="150000"/>
              </a:lnSpc>
            </a:pPr>
            <a:r>
              <a:rPr lang="en-AU" sz="1200" dirty="0"/>
              <a:t>If comfortable, ask students to share about what the perceived harm was, and why it cannot be forgiven.</a:t>
            </a:r>
            <a:endParaRPr lang="en-AU" sz="1200" b="1" dirty="0"/>
          </a:p>
          <a:p>
            <a:pPr>
              <a:lnSpc>
                <a:spcPct val="150000"/>
              </a:lnSpc>
            </a:pPr>
            <a:r>
              <a:rPr lang="en-AU" sz="1200" dirty="0"/>
              <a:t>Next, ask: what are some offences that someone can do to or against you that you think it would be easy to forgive and move on from? </a:t>
            </a:r>
            <a:r>
              <a:rPr lang="en-AU" sz="1200" dirty="0" err="1"/>
              <a:t>Eg</a:t>
            </a:r>
            <a:r>
              <a:rPr lang="en-AU" sz="1200" dirty="0"/>
              <a:t> pushing a friend over, yelling / swearing at someone etc</a:t>
            </a:r>
            <a:endParaRPr lang="en-AU" sz="1200" b="1" dirty="0"/>
          </a:p>
          <a:p>
            <a:pPr>
              <a:lnSpc>
                <a:spcPct val="150000"/>
              </a:lnSpc>
            </a:pPr>
            <a:r>
              <a:rPr lang="en-AU" sz="1200" dirty="0"/>
              <a:t>Write down examples of these minor wrongs. </a:t>
            </a:r>
            <a:endParaRPr lang="en-AU" sz="1200" b="1" dirty="0"/>
          </a:p>
          <a:p>
            <a:pPr>
              <a:lnSpc>
                <a:spcPct val="150000"/>
              </a:lnSpc>
            </a:pPr>
            <a:r>
              <a:rPr lang="en-AU" sz="1200" dirty="0"/>
              <a:t>Next, ask: what about things that you think are unforgiveable? Is there anything your best mate could do that you would never, ever forgive? </a:t>
            </a:r>
            <a:endParaRPr lang="en-AU" sz="1200" b="1" dirty="0"/>
          </a:p>
          <a:p>
            <a:pPr>
              <a:lnSpc>
                <a:spcPct val="150000"/>
              </a:lnSpc>
            </a:pPr>
            <a:r>
              <a:rPr lang="en-AU" sz="1200" dirty="0"/>
              <a:t>Now, thinking about these things – do you think this act should be punished or consequences given? How?</a:t>
            </a:r>
            <a:endParaRPr lang="en-AU" sz="1200" b="1" dirty="0"/>
          </a:p>
          <a:p>
            <a:pPr>
              <a:lnSpc>
                <a:spcPct val="150000"/>
              </a:lnSpc>
            </a:pPr>
            <a:r>
              <a:rPr lang="en-AU" sz="1200" dirty="0"/>
              <a:t>Are there any wrongs that should be punished regardless of how much later it is? What are they?</a:t>
            </a:r>
            <a:endParaRPr lang="en-AU" sz="1200" b="1" dirty="0"/>
          </a:p>
          <a:p>
            <a:pPr>
              <a:lnSpc>
                <a:spcPct val="150000"/>
              </a:lnSpc>
            </a:pPr>
            <a:r>
              <a:rPr lang="en-AU" sz="1200" dirty="0"/>
              <a:t>Once students have decided on what harms should always be punished, split then into groups and ask them to brainstorm appropriate punishments for each one.</a:t>
            </a:r>
            <a:endParaRPr lang="en-AU" sz="1200" b="1" dirty="0"/>
          </a:p>
          <a:p>
            <a:pPr>
              <a:lnSpc>
                <a:spcPct val="150000"/>
              </a:lnSpc>
            </a:pPr>
            <a:r>
              <a:rPr lang="en-AU" sz="1200" dirty="0"/>
              <a:t>Come back together as a group and discuss responses. </a:t>
            </a:r>
            <a:endParaRPr lang="en-AU" sz="1200" b="1" dirty="0"/>
          </a:p>
          <a:p>
            <a:pPr fontAlgn="base">
              <a:lnSpc>
                <a:spcPct val="150000"/>
              </a:lnSpc>
            </a:pPr>
            <a:r>
              <a:rPr lang="en-AU" sz="1200" dirty="0"/>
              <a:t> </a:t>
            </a:r>
          </a:p>
          <a:p>
            <a:pPr fontAlgn="base">
              <a:lnSpc>
                <a:spcPct val="150000"/>
              </a:lnSpc>
            </a:pPr>
            <a:r>
              <a:rPr lang="en-AU" sz="1200" dirty="0"/>
              <a:t> </a:t>
            </a:r>
          </a:p>
          <a:p>
            <a:pPr>
              <a:lnSpc>
                <a:spcPct val="150000"/>
              </a:lnSpc>
            </a:pPr>
            <a:r>
              <a:rPr lang="en-AU" sz="1200" dirty="0"/>
              <a:t> </a:t>
            </a:r>
            <a:endParaRPr lang="en-AU" sz="1200" dirty="0">
              <a:latin typeface="ABCSans Light" panose="020B0303040403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FAAF22B-CE33-4CA2-803B-E11F949D36AF}"/>
              </a:ext>
            </a:extLst>
          </p:cNvPr>
          <p:cNvSpPr txBox="1"/>
          <p:nvPr/>
        </p:nvSpPr>
        <p:spPr>
          <a:xfrm>
            <a:off x="308051" y="170972"/>
            <a:ext cx="9811081" cy="369332"/>
          </a:xfrm>
          <a:prstGeom prst="rect">
            <a:avLst/>
          </a:prstGeom>
          <a:noFill/>
        </p:spPr>
        <p:txBody>
          <a:bodyPr wrap="square" rtlCol="0">
            <a:spAutoFit/>
          </a:bodyPr>
          <a:lstStyle/>
          <a:p>
            <a:r>
              <a:rPr lang="en-AU" b="1" dirty="0">
                <a:solidFill>
                  <a:srgbClr val="2985F3"/>
                </a:solidFill>
              </a:rPr>
              <a:t>Should you be punished for something you did a long time ago?</a:t>
            </a:r>
            <a:r>
              <a:rPr lang="en-AU" dirty="0">
                <a:solidFill>
                  <a:srgbClr val="2985F3"/>
                </a:solidFill>
              </a:rPr>
              <a:t> </a:t>
            </a:r>
            <a:r>
              <a:rPr lang="en-AU" dirty="0">
                <a:solidFill>
                  <a:srgbClr val="66CBFF"/>
                </a:solidFill>
              </a:rPr>
              <a:t> </a:t>
            </a:r>
            <a:endParaRPr lang="en-AU" b="1" dirty="0">
              <a:solidFill>
                <a:srgbClr val="66CBFF"/>
              </a:solidFill>
              <a:latin typeface="ABCSans Black" panose="020B0903040403020204"/>
            </a:endParaRPr>
          </a:p>
        </p:txBody>
      </p:sp>
      <p:pic>
        <p:nvPicPr>
          <p:cNvPr id="5" name="Graphic 4" descr="Warning">
            <a:extLst>
              <a:ext uri="{FF2B5EF4-FFF2-40B4-BE49-F238E27FC236}">
                <a16:creationId xmlns:a16="http://schemas.microsoft.com/office/drawing/2014/main" id="{C4570D9B-2752-4EA8-983F-912C4966F2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3830" y="522767"/>
            <a:ext cx="5812465" cy="5812465"/>
          </a:xfrm>
          <a:prstGeom prst="rect">
            <a:avLst/>
          </a:prstGeom>
        </p:spPr>
      </p:pic>
    </p:spTree>
    <p:extLst>
      <p:ext uri="{BB962C8B-B14F-4D97-AF65-F5344CB8AC3E}">
        <p14:creationId xmlns:p14="http://schemas.microsoft.com/office/powerpoint/2010/main" val="59258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2985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7</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135705" y="-107266"/>
            <a:ext cx="11468101" cy="7265707"/>
          </a:xfrm>
          <a:prstGeom prst="rect">
            <a:avLst/>
          </a:prstGeom>
        </p:spPr>
        <p:txBody>
          <a:bodyPr wrap="square">
            <a:spAutoFit/>
          </a:bodyPr>
          <a:lstStyle/>
          <a:p>
            <a:pPr fontAlgn="base">
              <a:lnSpc>
                <a:spcPct val="150000"/>
              </a:lnSpc>
            </a:pPr>
            <a:r>
              <a:rPr lang="en-AU" sz="1200" dirty="0"/>
              <a:t> </a:t>
            </a:r>
          </a:p>
          <a:p>
            <a:pPr>
              <a:lnSpc>
                <a:spcPct val="150000"/>
              </a:lnSpc>
            </a:pPr>
            <a:r>
              <a:rPr lang="en-AU" sz="1200" b="1" dirty="0"/>
              <a:t>Part 2 / Extension</a:t>
            </a:r>
          </a:p>
          <a:p>
            <a:r>
              <a:rPr lang="en-AU" sz="1200" dirty="0"/>
              <a:t>Ask: what if you stole something from a shop when you were two. Should you be punished now? Why / why not? Theft is still a crime, after all.</a:t>
            </a:r>
            <a:endParaRPr lang="en-AU" sz="1200" b="1" dirty="0"/>
          </a:p>
          <a:p>
            <a:r>
              <a:rPr lang="en-AU" sz="1200" dirty="0"/>
              <a:t>When does a crime become ‘historical’, or long enough ago that we count it as being in ‘the past’ and therefore not a current criminal issue?  Who gets to decide this?</a:t>
            </a:r>
          </a:p>
          <a:p>
            <a:endParaRPr lang="en-AU" sz="1200" b="1" dirty="0"/>
          </a:p>
          <a:p>
            <a:r>
              <a:rPr lang="en-AU" sz="1200" dirty="0"/>
              <a:t>Next, explain to students that a new law has recently been passed in NSW that changed the sentencing of historical crimes. Before now, crimes from the past were sentenced based on practices that were current at the time the crime was committed. The new bill means that these crimes will now be punished according to current sentencing practices.</a:t>
            </a:r>
            <a:endParaRPr lang="en-AU" sz="1200" b="1" dirty="0"/>
          </a:p>
          <a:p>
            <a:r>
              <a:rPr lang="en-AU" sz="1200" dirty="0"/>
              <a:t>Ask students if they think this new law is more or less fair? Why?</a:t>
            </a:r>
          </a:p>
          <a:p>
            <a:endParaRPr lang="en-AU" sz="1200" b="1" dirty="0"/>
          </a:p>
          <a:p>
            <a:pPr>
              <a:lnSpc>
                <a:spcPct val="150000"/>
              </a:lnSpc>
            </a:pPr>
            <a:r>
              <a:rPr lang="en-AU" sz="1200" dirty="0"/>
              <a:t>Next, explain that students will be role playing as young criminals from the past, sentenced according to laws of the time and real crimes, often committed by children and adolescents but punished as harshly as adults. Split students into groups of 5 or 6 and assign each one a role from the following characters and their crimes:</a:t>
            </a:r>
            <a:endParaRPr lang="en-AU" sz="1200" b="1" dirty="0"/>
          </a:p>
          <a:p>
            <a:pPr marL="171450" indent="-171450">
              <a:lnSpc>
                <a:spcPct val="150000"/>
              </a:lnSpc>
              <a:buFont typeface="Arial" panose="020B0604020202020204" pitchFamily="34" charset="0"/>
              <a:buChar char="•"/>
            </a:pPr>
            <a:r>
              <a:rPr lang="en-AU" sz="1200" dirty="0"/>
              <a:t>Stealing fish from a pond or river</a:t>
            </a:r>
            <a:endParaRPr lang="en-AU" sz="1200" b="1" dirty="0"/>
          </a:p>
          <a:p>
            <a:pPr marL="171450" indent="-171450">
              <a:lnSpc>
                <a:spcPct val="150000"/>
              </a:lnSpc>
              <a:buFont typeface="Arial" panose="020B0604020202020204" pitchFamily="34" charset="0"/>
              <a:buChar char="•"/>
            </a:pPr>
            <a:r>
              <a:rPr lang="en-AU" sz="1200" dirty="0"/>
              <a:t>Counterfeiting the copper coin</a:t>
            </a:r>
            <a:endParaRPr lang="en-AU" sz="1200" b="1" dirty="0"/>
          </a:p>
          <a:p>
            <a:pPr marL="171450" indent="-171450">
              <a:lnSpc>
                <a:spcPct val="150000"/>
              </a:lnSpc>
              <a:buFont typeface="Arial" panose="020B0604020202020204" pitchFamily="34" charset="0"/>
              <a:buChar char="•"/>
            </a:pPr>
            <a:r>
              <a:rPr lang="en-AU" sz="1200" dirty="0"/>
              <a:t>Impersonating an Egyptian</a:t>
            </a:r>
            <a:endParaRPr lang="en-AU" sz="1200" b="1" dirty="0"/>
          </a:p>
          <a:p>
            <a:pPr marL="171450" indent="-171450">
              <a:lnSpc>
                <a:spcPct val="150000"/>
              </a:lnSpc>
              <a:buFont typeface="Arial" panose="020B0604020202020204" pitchFamily="34" charset="0"/>
              <a:buChar char="•"/>
            </a:pPr>
            <a:r>
              <a:rPr lang="en-AU" sz="1200" dirty="0"/>
              <a:t>Assault with intent to rob</a:t>
            </a:r>
          </a:p>
          <a:p>
            <a:pPr>
              <a:lnSpc>
                <a:spcPct val="150000"/>
              </a:lnSpc>
            </a:pPr>
            <a:endParaRPr lang="en-AU" sz="1200" b="1" dirty="0"/>
          </a:p>
          <a:p>
            <a:r>
              <a:rPr lang="en-AU" sz="1200" dirty="0"/>
              <a:t>Give students a crime which they must enact for the class, coming up with a scenario leading up to the crime.</a:t>
            </a:r>
          </a:p>
          <a:p>
            <a:endParaRPr lang="en-AU" sz="1200" b="1" dirty="0"/>
          </a:p>
          <a:p>
            <a:r>
              <a:rPr lang="en-AU" sz="1200" dirty="0"/>
              <a:t>Once each group has performed and explained their crime, the class may ask them questions before deciding their sentence. Students will then devise a way to judge and sentence each criminal based on their crime and its seriousness.</a:t>
            </a:r>
            <a:r>
              <a:rPr lang="en-AU" sz="1200" b="1" dirty="0"/>
              <a:t> </a:t>
            </a:r>
            <a:r>
              <a:rPr lang="en-AU" sz="1200" dirty="0"/>
              <a:t>Explain that the sentencing should fit the crime, and ultimately encourage remorse and / or deterrence from doing it again.</a:t>
            </a:r>
          </a:p>
          <a:p>
            <a:endParaRPr lang="en-AU" sz="1200" b="1" dirty="0"/>
          </a:p>
          <a:p>
            <a:r>
              <a:rPr lang="en-AU" sz="1200" dirty="0"/>
              <a:t>Once each group has shared their punishments, read out the actual sentencing each of these crimes got at the time they were committed.</a:t>
            </a:r>
          </a:p>
          <a:p>
            <a:endParaRPr lang="en-AU" sz="1200" b="1" dirty="0"/>
          </a:p>
          <a:p>
            <a:r>
              <a:rPr lang="en-AU" sz="1200" dirty="0"/>
              <a:t>Stealing fish from a pond or river. Punishment: public flogging</a:t>
            </a:r>
            <a:endParaRPr lang="en-AU" sz="1200" b="1" dirty="0"/>
          </a:p>
          <a:p>
            <a:r>
              <a:rPr lang="en-AU" sz="1200" dirty="0"/>
              <a:t>Counterfeiting the copper coin: 7 years’ transportation</a:t>
            </a:r>
            <a:endParaRPr lang="en-AU" sz="1200" b="1" dirty="0"/>
          </a:p>
          <a:p>
            <a:r>
              <a:rPr lang="en-AU" sz="1200" dirty="0"/>
              <a:t>Impersonating a Egyptian: Hanging</a:t>
            </a:r>
            <a:endParaRPr lang="en-AU" sz="1200" b="1" dirty="0"/>
          </a:p>
          <a:p>
            <a:r>
              <a:rPr lang="en-AU" sz="1200" dirty="0"/>
              <a:t>Assault with intent to rob: death / 7-14 years’ transportation</a:t>
            </a:r>
          </a:p>
          <a:p>
            <a:endParaRPr lang="en-AU" sz="1200" b="1" dirty="0"/>
          </a:p>
          <a:p>
            <a:r>
              <a:rPr lang="en-AU" sz="1200" dirty="0"/>
              <a:t>Extension: 21 crimes</a:t>
            </a:r>
            <a:endParaRPr lang="en-AU" sz="1200" b="1" dirty="0"/>
          </a:p>
          <a:p>
            <a:r>
              <a:rPr lang="en-AU" sz="1200" dirty="0"/>
              <a:t>As an extension activity, students can research and record the so-called ’21 crimes’: the list of offences that saw roughly 160,000 people transported to Australian penal colonies. </a:t>
            </a:r>
            <a:endParaRPr lang="en-AU" sz="1200" b="1" dirty="0"/>
          </a:p>
          <a:p>
            <a:pPr fontAlgn="base">
              <a:lnSpc>
                <a:spcPct val="150000"/>
              </a:lnSpc>
            </a:pPr>
            <a:r>
              <a:rPr lang="en-AU" sz="1200" dirty="0"/>
              <a:t> </a:t>
            </a:r>
          </a:p>
          <a:p>
            <a:pPr fontAlgn="base">
              <a:lnSpc>
                <a:spcPct val="150000"/>
              </a:lnSpc>
            </a:pPr>
            <a:r>
              <a:rPr lang="en-AU" sz="1200" dirty="0"/>
              <a:t> </a:t>
            </a:r>
          </a:p>
          <a:p>
            <a:pPr>
              <a:lnSpc>
                <a:spcPct val="150000"/>
              </a:lnSpc>
            </a:pPr>
            <a:r>
              <a:rPr lang="en-AU" sz="1200" dirty="0"/>
              <a:t> </a:t>
            </a:r>
            <a:endParaRPr lang="en-AU" sz="1200" dirty="0">
              <a:latin typeface="ABCSans Light" panose="020B0303040403020204" pitchFamily="34" charset="0"/>
              <a:cs typeface="Times New Roman" panose="02020603050405020304" pitchFamily="18" charset="0"/>
            </a:endParaRPr>
          </a:p>
        </p:txBody>
      </p:sp>
      <p:pic>
        <p:nvPicPr>
          <p:cNvPr id="8" name="Graphic 7" descr="Warning">
            <a:extLst>
              <a:ext uri="{FF2B5EF4-FFF2-40B4-BE49-F238E27FC236}">
                <a16:creationId xmlns:a16="http://schemas.microsoft.com/office/drawing/2014/main" id="{222B651B-1676-4B7A-9583-2571094552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3830" y="522767"/>
            <a:ext cx="5812465" cy="5812465"/>
          </a:xfrm>
          <a:prstGeom prst="rect">
            <a:avLst/>
          </a:prstGeom>
        </p:spPr>
      </p:pic>
    </p:spTree>
    <p:extLst>
      <p:ext uri="{BB962C8B-B14F-4D97-AF65-F5344CB8AC3E}">
        <p14:creationId xmlns:p14="http://schemas.microsoft.com/office/powerpoint/2010/main" val="106520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1659-4DDE-4755-B92D-11B2866D7303}"/>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AAF3A531-F5AD-4A73-85AA-A85F50375451}"/>
              </a:ext>
            </a:extLst>
          </p:cNvPr>
          <p:cNvSpPr>
            <a:spLocks noGrp="1"/>
          </p:cNvSpPr>
          <p:nvPr>
            <p:ph idx="1"/>
          </p:nvPr>
        </p:nvSpPr>
        <p:spPr/>
        <p:txBody>
          <a:bodyPr/>
          <a:lstStyle/>
          <a:p>
            <a:endParaRPr lang="en-AU"/>
          </a:p>
        </p:txBody>
      </p:sp>
      <p:pic>
        <p:nvPicPr>
          <p:cNvPr id="4098" name="Picture 2" descr="The backyard chicken dilemma - ABC Radio">
            <a:extLst>
              <a:ext uri="{FF2B5EF4-FFF2-40B4-BE49-F238E27FC236}">
                <a16:creationId xmlns:a16="http://schemas.microsoft.com/office/drawing/2014/main" id="{FA9118FA-3A9E-4382-8B47-792DCD421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2"/>
            <a:ext cx="12190426" cy="685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514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66CB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8</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253066" y="711578"/>
            <a:ext cx="11162233" cy="6186309"/>
          </a:xfrm>
          <a:prstGeom prst="rect">
            <a:avLst/>
          </a:prstGeom>
        </p:spPr>
        <p:txBody>
          <a:bodyPr wrap="square">
            <a:spAutoFit/>
          </a:bodyPr>
          <a:lstStyle/>
          <a:p>
            <a:pPr fontAlgn="base"/>
            <a:r>
              <a:rPr lang="en-AU" sz="1200" dirty="0"/>
              <a:t> </a:t>
            </a:r>
          </a:p>
          <a:p>
            <a:r>
              <a:rPr lang="en-AU" sz="1200" dirty="0"/>
              <a:t>Start with a brief discussion about the Short and Curly episode and ask students for their ideas, thoughts, feelings about this moral dilemma. </a:t>
            </a:r>
          </a:p>
          <a:p>
            <a:endParaRPr lang="en-AU" sz="1200" b="1" dirty="0"/>
          </a:p>
          <a:p>
            <a:r>
              <a:rPr lang="en-AU" sz="1200" dirty="0"/>
              <a:t>Then, ask: so what is a moral dilemma? Or just a dilemma in general? </a:t>
            </a:r>
          </a:p>
          <a:p>
            <a:endParaRPr lang="en-AU" sz="1200" b="1" dirty="0"/>
          </a:p>
          <a:p>
            <a:r>
              <a:rPr lang="en-AU" sz="1200" dirty="0"/>
              <a:t>Have you had one yourself? If so, what was it?</a:t>
            </a:r>
          </a:p>
          <a:p>
            <a:endParaRPr lang="en-AU" sz="1200" b="1" i="1" dirty="0"/>
          </a:p>
          <a:p>
            <a:r>
              <a:rPr lang="en-AU" sz="1200" i="1" dirty="0"/>
              <a:t>So when faced with a dilemma or a difficult decision, how should we make that decision? </a:t>
            </a:r>
          </a:p>
          <a:p>
            <a:endParaRPr lang="en-AU" sz="1200" b="1" dirty="0"/>
          </a:p>
          <a:p>
            <a:r>
              <a:rPr lang="en-AU" sz="1200" dirty="0"/>
              <a:t>Explain to students that dilemmas often involve more than one ‘right’ decision</a:t>
            </a:r>
          </a:p>
          <a:p>
            <a:endParaRPr lang="en-AU" sz="1200" b="1" dirty="0"/>
          </a:p>
          <a:p>
            <a:r>
              <a:rPr lang="en-AU" sz="1200" dirty="0"/>
              <a:t>Discuss, prompting with questions:</a:t>
            </a:r>
          </a:p>
          <a:p>
            <a:endParaRPr lang="en-AU" sz="1200" b="1" dirty="0"/>
          </a:p>
          <a:p>
            <a:r>
              <a:rPr lang="en-AU" sz="1200" i="1" dirty="0"/>
              <a:t>What things should be considered when we are faced with hard decisions?</a:t>
            </a:r>
          </a:p>
          <a:p>
            <a:endParaRPr lang="en-AU" sz="1200" b="1" i="1" dirty="0"/>
          </a:p>
          <a:p>
            <a:r>
              <a:rPr lang="en-AU" sz="1200" i="1" dirty="0"/>
              <a:t>How do you make hard decisions?</a:t>
            </a:r>
          </a:p>
          <a:p>
            <a:endParaRPr lang="en-AU" sz="1200" b="1" dirty="0"/>
          </a:p>
          <a:p>
            <a:r>
              <a:rPr lang="en-AU" sz="1200" i="1" dirty="0"/>
              <a:t>In order to solve ethical or moral dilemmas, we generally try and do what is </a:t>
            </a:r>
            <a:r>
              <a:rPr lang="en-AU" sz="1200" i="1" u="sng" dirty="0"/>
              <a:t>right</a:t>
            </a:r>
            <a:r>
              <a:rPr lang="en-AU" sz="1200" i="1" dirty="0"/>
              <a:t>. But, knowing what is right is not always easy! So how do we decide what is right (or what is wrong) The thing with ethical (or moral, really for these purposes both terms can be used) dilemmas is they can involve more than one right way to approach a problem, each with different positives and negatives (thus working out which values might be more important to you when assessing). Ethical dilemmas often involve making decisions which are neither all right not all wrong, that’s why they are tricky. It’s hard to work out what to do. </a:t>
            </a:r>
          </a:p>
          <a:p>
            <a:endParaRPr lang="en-AU" sz="1200" b="1" dirty="0"/>
          </a:p>
          <a:p>
            <a:r>
              <a:rPr lang="en-AU" sz="1200" dirty="0"/>
              <a:t>Next, students will write a list of their  personal values. </a:t>
            </a:r>
          </a:p>
          <a:p>
            <a:endParaRPr lang="en-AU" sz="1200" dirty="0"/>
          </a:p>
          <a:p>
            <a:r>
              <a:rPr lang="en-AU" sz="1200" dirty="0"/>
              <a:t>To get to your list of values, begin by answering the following questions:</a:t>
            </a:r>
          </a:p>
          <a:p>
            <a:endParaRPr lang="en-AU" sz="1200" b="1" dirty="0"/>
          </a:p>
          <a:p>
            <a:pPr lvl="0"/>
            <a:r>
              <a:rPr lang="en-AU" sz="1200" i="1" dirty="0"/>
              <a:t>What are some values you and your family live by? </a:t>
            </a:r>
            <a:r>
              <a:rPr lang="en-AU" sz="1200" i="1" dirty="0" err="1"/>
              <a:t>Eg</a:t>
            </a:r>
            <a:r>
              <a:rPr lang="en-AU" sz="1200" i="1" dirty="0"/>
              <a:t> kindness, compassion</a:t>
            </a:r>
          </a:p>
          <a:p>
            <a:pPr lvl="0"/>
            <a:endParaRPr lang="en-AU" sz="1200" b="1" i="1" dirty="0"/>
          </a:p>
          <a:p>
            <a:pPr lvl="0"/>
            <a:r>
              <a:rPr lang="en-AU" sz="1200" i="1" dirty="0"/>
              <a:t>What about values you / your friends hold as really important?</a:t>
            </a:r>
            <a:endParaRPr lang="en-AU" sz="1200" b="1" i="1" dirty="0"/>
          </a:p>
          <a:p>
            <a:pPr fontAlgn="base"/>
            <a:endParaRPr lang="en-AU" sz="1200" dirty="0"/>
          </a:p>
          <a:p>
            <a:r>
              <a:rPr lang="en-AU" sz="1200" dirty="0"/>
              <a:t> </a:t>
            </a:r>
          </a:p>
          <a:p>
            <a:pPr fontAlgn="base"/>
            <a:r>
              <a:rPr lang="en-AU" sz="1200" dirty="0"/>
              <a:t> </a:t>
            </a:r>
          </a:p>
          <a:p>
            <a:r>
              <a:rPr lang="en-AU" sz="1200" dirty="0"/>
              <a:t> </a:t>
            </a:r>
            <a:endParaRPr lang="en-AU" sz="1200" dirty="0">
              <a:latin typeface="ABCSans Light" panose="020B0303040403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FAAF22B-CE33-4CA2-803B-E11F949D36AF}"/>
              </a:ext>
            </a:extLst>
          </p:cNvPr>
          <p:cNvSpPr txBox="1"/>
          <p:nvPr/>
        </p:nvSpPr>
        <p:spPr>
          <a:xfrm>
            <a:off x="253066" y="299693"/>
            <a:ext cx="9811081" cy="369332"/>
          </a:xfrm>
          <a:prstGeom prst="rect">
            <a:avLst/>
          </a:prstGeom>
          <a:noFill/>
        </p:spPr>
        <p:txBody>
          <a:bodyPr wrap="square" rtlCol="0">
            <a:spAutoFit/>
          </a:bodyPr>
          <a:lstStyle/>
          <a:p>
            <a:r>
              <a:rPr lang="en-AU" b="1" dirty="0">
                <a:solidFill>
                  <a:srgbClr val="66CBFF"/>
                </a:solidFill>
              </a:rPr>
              <a:t>The backyard chicken dilemma </a:t>
            </a:r>
            <a:r>
              <a:rPr lang="en-AU" dirty="0">
                <a:solidFill>
                  <a:srgbClr val="66CBFF"/>
                </a:solidFill>
              </a:rPr>
              <a:t>  </a:t>
            </a:r>
            <a:endParaRPr lang="en-AU" b="1" dirty="0">
              <a:solidFill>
                <a:srgbClr val="66CBFF"/>
              </a:solidFill>
              <a:latin typeface="ABCSans Black" panose="020B0903040403020204"/>
            </a:endParaRPr>
          </a:p>
        </p:txBody>
      </p:sp>
      <p:pic>
        <p:nvPicPr>
          <p:cNvPr id="4" name="Graphic 3" descr="Question mark">
            <a:extLst>
              <a:ext uri="{FF2B5EF4-FFF2-40B4-BE49-F238E27FC236}">
                <a16:creationId xmlns:a16="http://schemas.microsoft.com/office/drawing/2014/main" id="{F8A973D8-EF91-4118-B52F-B359C622A6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19524" y="716217"/>
            <a:ext cx="5736771" cy="5736771"/>
          </a:xfrm>
          <a:prstGeom prst="rect">
            <a:avLst/>
          </a:prstGeom>
        </p:spPr>
      </p:pic>
    </p:spTree>
    <p:extLst>
      <p:ext uri="{BB962C8B-B14F-4D97-AF65-F5344CB8AC3E}">
        <p14:creationId xmlns:p14="http://schemas.microsoft.com/office/powerpoint/2010/main" val="404067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54553" y="6492875"/>
            <a:ext cx="12192000" cy="365125"/>
          </a:xfrm>
          <a:prstGeom prst="rect">
            <a:avLst/>
          </a:prstGeom>
          <a:solidFill>
            <a:srgbClr val="66CB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9</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257829" y="491447"/>
            <a:ext cx="11162233" cy="6370975"/>
          </a:xfrm>
          <a:prstGeom prst="rect">
            <a:avLst/>
          </a:prstGeom>
        </p:spPr>
        <p:txBody>
          <a:bodyPr wrap="square">
            <a:spAutoFit/>
          </a:bodyPr>
          <a:lstStyle/>
          <a:p>
            <a:pPr fontAlgn="base"/>
            <a:r>
              <a:rPr lang="en-AU" sz="1200" dirty="0"/>
              <a:t> </a:t>
            </a:r>
          </a:p>
          <a:p>
            <a:r>
              <a:rPr lang="en-AU" sz="1200" dirty="0"/>
              <a:t>Display or hand out the list of personal values (appendix 1), and ask students to highlight their top ten value. </a:t>
            </a:r>
          </a:p>
          <a:p>
            <a:endParaRPr lang="en-AU" sz="1200" b="1" dirty="0"/>
          </a:p>
          <a:p>
            <a:r>
              <a:rPr lang="en-AU" sz="1200" i="1" dirty="0"/>
              <a:t>Once you have your list of personal values, find a partner to work with to solve some dilemmas. It can be tricky when you have to decide with another person. That is the challenge! You and your partner must work through the dilemmas to decide what you would do, and how you justify this based on your values.</a:t>
            </a:r>
            <a:endParaRPr lang="en-AU" sz="1200" b="1" i="1" dirty="0"/>
          </a:p>
          <a:p>
            <a:endParaRPr lang="en-AU" sz="1200" b="1" dirty="0"/>
          </a:p>
          <a:p>
            <a:r>
              <a:rPr lang="en-AU" sz="1200" b="1" dirty="0"/>
              <a:t>Dilemma 1</a:t>
            </a:r>
          </a:p>
          <a:p>
            <a:endParaRPr lang="en-AU" sz="1200" b="1" dirty="0"/>
          </a:p>
          <a:p>
            <a:r>
              <a:rPr lang="en-AU" sz="1200" dirty="0"/>
              <a:t>There are three people in a hot air balloon: a man, and old woman and a young child. The balloon is about to crash and one person must be ejected from it to save the others. Oh, and the old woman has the cure for cancer and the man knows how to operate the balloon safely. </a:t>
            </a:r>
            <a:endParaRPr lang="en-AU" sz="1200" b="1" dirty="0"/>
          </a:p>
          <a:p>
            <a:r>
              <a:rPr lang="en-AU" sz="1200" b="1" dirty="0"/>
              <a:t>Who do you choose, and why?</a:t>
            </a:r>
          </a:p>
          <a:p>
            <a:endParaRPr lang="en-AU" sz="1200" b="1" dirty="0"/>
          </a:p>
          <a:p>
            <a:r>
              <a:rPr lang="en-AU" sz="1200" b="1" dirty="0"/>
              <a:t>Dilemma 2</a:t>
            </a:r>
          </a:p>
          <a:p>
            <a:endParaRPr lang="en-AU" sz="1200" b="1" dirty="0"/>
          </a:p>
          <a:p>
            <a:r>
              <a:rPr lang="en-AU" sz="1200" dirty="0"/>
              <a:t>You live in a country where health care is not free. Your child has a rare medical condition and needs very expensive surgery to save their life – a million bucks! Someone offers you a suitcase containing a million dollars in cash, should you choose to take it. But, if you do, someone you don’t know will die.</a:t>
            </a:r>
            <a:endParaRPr lang="en-AU" sz="1200" b="1" dirty="0"/>
          </a:p>
          <a:p>
            <a:r>
              <a:rPr lang="en-AU" sz="1200" b="1" dirty="0"/>
              <a:t>What do you do?</a:t>
            </a:r>
          </a:p>
          <a:p>
            <a:endParaRPr lang="en-AU" sz="1200" b="1" dirty="0"/>
          </a:p>
          <a:p>
            <a:r>
              <a:rPr lang="en-AU" sz="1200" b="1" dirty="0"/>
              <a:t>Dilemma 3</a:t>
            </a:r>
          </a:p>
          <a:p>
            <a:endParaRPr lang="en-AU" sz="1200" b="1" dirty="0"/>
          </a:p>
          <a:p>
            <a:r>
              <a:rPr lang="en-AU" sz="1200" dirty="0"/>
              <a:t>Your friend tells you that they committed a crime. They explain that they are having trouble sleeping at night and feel you are the only one they can trust with their confession. A few days later, you read in the paper that someone has been arrested for your friend’s crime. </a:t>
            </a:r>
          </a:p>
          <a:p>
            <a:r>
              <a:rPr lang="en-AU" sz="1200" b="1" dirty="0"/>
              <a:t>Do you:</a:t>
            </a:r>
          </a:p>
          <a:p>
            <a:endParaRPr lang="en-AU" sz="1200" dirty="0"/>
          </a:p>
          <a:p>
            <a:pPr lvl="0"/>
            <a:r>
              <a:rPr lang="en-AU" sz="1200" dirty="0"/>
              <a:t>Go to the police and tell them what you know</a:t>
            </a:r>
          </a:p>
          <a:p>
            <a:pPr lvl="0"/>
            <a:r>
              <a:rPr lang="en-AU" sz="1200" dirty="0"/>
              <a:t>Try and persuade your friend to tell the police themselves, and threaten to do it yourself if they don’t?</a:t>
            </a:r>
          </a:p>
          <a:p>
            <a:pPr lvl="0"/>
            <a:r>
              <a:rPr lang="en-AU" sz="1200" dirty="0"/>
              <a:t>Say nothing, do nothing – you won’t betray your friend.</a:t>
            </a:r>
          </a:p>
          <a:p>
            <a:pPr lvl="0"/>
            <a:endParaRPr lang="en-AU" sz="1200" dirty="0"/>
          </a:p>
          <a:p>
            <a:r>
              <a:rPr lang="en-AU" sz="1200" dirty="0"/>
              <a:t>After each dilemma, discuss as a group or have students write their responses in a paragraph, justifying their decision and outlining the process. </a:t>
            </a:r>
            <a:endParaRPr lang="en-AU" sz="1200" b="1" dirty="0"/>
          </a:p>
          <a:p>
            <a:endParaRPr lang="en-AU" sz="1200" dirty="0"/>
          </a:p>
          <a:p>
            <a:r>
              <a:rPr lang="en-AU" sz="1200" dirty="0"/>
              <a:t>If there is time, have students pair up with someone who made a different decision to them to debate and argue their cases.</a:t>
            </a:r>
            <a:endParaRPr lang="en-AU" sz="1200" b="1" dirty="0"/>
          </a:p>
          <a:p>
            <a:pPr fontAlgn="base"/>
            <a:endParaRPr lang="en-AU" sz="1200" dirty="0"/>
          </a:p>
          <a:p>
            <a:pPr fontAlgn="base"/>
            <a:r>
              <a:rPr lang="en-AU" sz="1200" dirty="0"/>
              <a:t> </a:t>
            </a:r>
          </a:p>
          <a:p>
            <a:r>
              <a:rPr lang="en-AU" sz="1200" dirty="0"/>
              <a:t> </a:t>
            </a:r>
            <a:endParaRPr lang="en-AU" sz="1200" dirty="0">
              <a:latin typeface="ABCSans Light" panose="020B0303040403020204" pitchFamily="34" charset="0"/>
              <a:cs typeface="Times New Roman" panose="02020603050405020304" pitchFamily="18" charset="0"/>
            </a:endParaRPr>
          </a:p>
        </p:txBody>
      </p:sp>
      <p:pic>
        <p:nvPicPr>
          <p:cNvPr id="8" name="Graphic 7" descr="Question mark">
            <a:extLst>
              <a:ext uri="{FF2B5EF4-FFF2-40B4-BE49-F238E27FC236}">
                <a16:creationId xmlns:a16="http://schemas.microsoft.com/office/drawing/2014/main" id="{98AEC68A-144D-4093-B029-1624CC5CE2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19524" y="716217"/>
            <a:ext cx="5736771" cy="5736771"/>
          </a:xfrm>
          <a:prstGeom prst="rect">
            <a:avLst/>
          </a:prstGeom>
        </p:spPr>
      </p:pic>
    </p:spTree>
    <p:extLst>
      <p:ext uri="{BB962C8B-B14F-4D97-AF65-F5344CB8AC3E}">
        <p14:creationId xmlns:p14="http://schemas.microsoft.com/office/powerpoint/2010/main" val="3275613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3D98-BFFD-4B9D-8742-D4A0F9CBA140}"/>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7612E25E-30CC-4849-9E58-3DD4EEFF9D2C}"/>
              </a:ext>
            </a:extLst>
          </p:cNvPr>
          <p:cNvSpPr>
            <a:spLocks noGrp="1"/>
          </p:cNvSpPr>
          <p:nvPr>
            <p:ph idx="1"/>
          </p:nvPr>
        </p:nvSpPr>
        <p:spPr/>
        <p:txBody>
          <a:bodyPr/>
          <a:lstStyle/>
          <a:p>
            <a:endParaRPr lang="en-AU"/>
          </a:p>
        </p:txBody>
      </p:sp>
      <p:pic>
        <p:nvPicPr>
          <p:cNvPr id="5122" name="Picture 2" descr="How to win an argument with your parents - ABC Radio">
            <a:extLst>
              <a:ext uri="{FF2B5EF4-FFF2-40B4-BE49-F238E27FC236}">
                <a16:creationId xmlns:a16="http://schemas.microsoft.com/office/drawing/2014/main" id="{684EBEE1-4EC8-47E3-AEB0-AE3528185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43" y="-68255"/>
            <a:ext cx="12310169" cy="692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16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61BF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10</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135705" y="698777"/>
            <a:ext cx="11468101" cy="5447645"/>
          </a:xfrm>
          <a:prstGeom prst="rect">
            <a:avLst/>
          </a:prstGeom>
        </p:spPr>
        <p:txBody>
          <a:bodyPr wrap="square">
            <a:spAutoFit/>
          </a:bodyPr>
          <a:lstStyle/>
          <a:p>
            <a:r>
              <a:rPr lang="en-AU" sz="1200" dirty="0"/>
              <a:t>Introduce the activity by explaining to students that the real skill in winning arguments is </a:t>
            </a:r>
            <a:r>
              <a:rPr lang="en-AU" sz="1200" i="1" dirty="0"/>
              <a:t>reasoning!</a:t>
            </a:r>
            <a:endParaRPr lang="en-AU" sz="1200" b="1" i="1" dirty="0"/>
          </a:p>
          <a:p>
            <a:endParaRPr lang="en-AU" sz="1200" dirty="0"/>
          </a:p>
          <a:p>
            <a:r>
              <a:rPr lang="en-AU" sz="1200" dirty="0"/>
              <a:t>Today, students will be learning a process called C-E-R: </a:t>
            </a:r>
          </a:p>
          <a:p>
            <a:endParaRPr lang="en-AU" sz="1200" b="1" dirty="0"/>
          </a:p>
          <a:p>
            <a:r>
              <a:rPr lang="en-AU" sz="1200" dirty="0"/>
              <a:t>Claim – what you know</a:t>
            </a:r>
            <a:endParaRPr lang="en-AU" sz="1200" b="1" dirty="0"/>
          </a:p>
          <a:p>
            <a:r>
              <a:rPr lang="en-AU" sz="1200" dirty="0"/>
              <a:t>Evidence – How you know it</a:t>
            </a:r>
            <a:endParaRPr lang="en-AU" sz="1200" b="1" dirty="0"/>
          </a:p>
          <a:p>
            <a:r>
              <a:rPr lang="en-AU" sz="1200" dirty="0"/>
              <a:t>Reasoning – Your thinking</a:t>
            </a:r>
          </a:p>
          <a:p>
            <a:endParaRPr lang="en-AU" sz="1200" b="1" dirty="0"/>
          </a:p>
          <a:p>
            <a:r>
              <a:rPr lang="en-AU" sz="1200" dirty="0"/>
              <a:t>This is the process that scientists work through in order to prove a theory as fact. Their goal is to make a claim that can be supported by enough evidence and to convince others of their claim. </a:t>
            </a:r>
          </a:p>
          <a:p>
            <a:endParaRPr lang="en-AU" sz="1200" b="1" dirty="0"/>
          </a:p>
          <a:p>
            <a:r>
              <a:rPr lang="en-AU" sz="1200" dirty="0"/>
              <a:t>Tell students that today they will be engaging in debates about well-known nursery rhymes, using this process to formulate convincing arguments.</a:t>
            </a:r>
          </a:p>
          <a:p>
            <a:endParaRPr lang="en-AU" sz="1200" b="1" dirty="0"/>
          </a:p>
          <a:p>
            <a:r>
              <a:rPr lang="en-AU" sz="1200" dirty="0"/>
              <a:t>Work through the C-E-R process as a group first, using an example such as ‘why I should be allowed to stay up later than 9pm’</a:t>
            </a:r>
          </a:p>
          <a:p>
            <a:endParaRPr lang="en-AU" sz="1200" b="1" dirty="0"/>
          </a:p>
          <a:p>
            <a:r>
              <a:rPr lang="en-AU" sz="1200" dirty="0"/>
              <a:t>First, begin with your claim.  A good claim is clear, concise and doesn’t use vague terms. </a:t>
            </a:r>
            <a:r>
              <a:rPr lang="en-AU" sz="1200" dirty="0" err="1"/>
              <a:t>Eg</a:t>
            </a:r>
            <a:r>
              <a:rPr lang="en-AU" sz="1200" dirty="0"/>
              <a:t> ‘As I am now in Grade 6, it is only fair that I should have a later bedtime.’</a:t>
            </a:r>
          </a:p>
          <a:p>
            <a:endParaRPr lang="en-AU" sz="1200" b="1" dirty="0"/>
          </a:p>
          <a:p>
            <a:r>
              <a:rPr lang="en-AU" sz="1200" dirty="0"/>
              <a:t>Next, evidence. These should be real, concrete examples that support your claim. </a:t>
            </a:r>
            <a:r>
              <a:rPr lang="en-AU" sz="1200" dirty="0" err="1"/>
              <a:t>Eg</a:t>
            </a:r>
            <a:r>
              <a:rPr lang="en-AU" sz="1200" dirty="0"/>
              <a:t> ‘last weekend I stayed up until 10pm and still did all my jobs the next day, and finished all my homework. And, the average bedtime for a child aged 10-11 is between 9:30 and 10pm.’</a:t>
            </a:r>
          </a:p>
          <a:p>
            <a:endParaRPr lang="en-AU" sz="1200" b="1" dirty="0"/>
          </a:p>
          <a:p>
            <a:r>
              <a:rPr lang="en-AU" sz="1200" dirty="0"/>
              <a:t>Reasoning brings it all together and connects the evidence to the claim: ‘based on this evidence, it would be both unreasonable and unusual for me to not be allowed to stay up until 10pm’.</a:t>
            </a:r>
          </a:p>
          <a:p>
            <a:endParaRPr lang="en-AU" sz="1200" dirty="0"/>
          </a:p>
          <a:p>
            <a:r>
              <a:rPr lang="en-AU" sz="1200" dirty="0"/>
              <a:t>Students will use the process to undertake the next activity. </a:t>
            </a:r>
          </a:p>
          <a:p>
            <a:endParaRPr lang="en-AU" sz="1200" b="1" dirty="0"/>
          </a:p>
          <a:p>
            <a:r>
              <a:rPr lang="en-AU" sz="1200" b="1" dirty="0"/>
              <a:t>Nursery Rhyme arguments</a:t>
            </a:r>
          </a:p>
          <a:p>
            <a:endParaRPr lang="en-AU" sz="1200" b="1" dirty="0"/>
          </a:p>
          <a:p>
            <a:r>
              <a:rPr lang="en-AU" sz="1200" dirty="0"/>
              <a:t>Next, put students in pairs or small groups and explain that they will be examining well-known fairy tales to construct arguments about their central characters. They may need to re-read these stories in order to gather evidence and construct their arguments. </a:t>
            </a:r>
            <a:endParaRPr lang="en-AU" sz="1200" b="1" dirty="0"/>
          </a:p>
        </p:txBody>
      </p:sp>
      <p:sp>
        <p:nvSpPr>
          <p:cNvPr id="3" name="TextBox 2">
            <a:extLst>
              <a:ext uri="{FF2B5EF4-FFF2-40B4-BE49-F238E27FC236}">
                <a16:creationId xmlns:a16="http://schemas.microsoft.com/office/drawing/2014/main" id="{BFAAF22B-CE33-4CA2-803B-E11F949D36AF}"/>
              </a:ext>
            </a:extLst>
          </p:cNvPr>
          <p:cNvSpPr txBox="1"/>
          <p:nvPr/>
        </p:nvSpPr>
        <p:spPr>
          <a:xfrm>
            <a:off x="135705" y="234242"/>
            <a:ext cx="9811081" cy="646331"/>
          </a:xfrm>
          <a:prstGeom prst="rect">
            <a:avLst/>
          </a:prstGeom>
          <a:noFill/>
        </p:spPr>
        <p:txBody>
          <a:bodyPr wrap="square" rtlCol="0">
            <a:spAutoFit/>
          </a:bodyPr>
          <a:lstStyle/>
          <a:p>
            <a:r>
              <a:rPr lang="en-AU" b="1" dirty="0">
                <a:solidFill>
                  <a:srgbClr val="61BF33"/>
                </a:solidFill>
              </a:rPr>
              <a:t>How to win an argument with your parents</a:t>
            </a:r>
            <a:r>
              <a:rPr lang="en-AU" dirty="0">
                <a:solidFill>
                  <a:srgbClr val="61BF33"/>
                </a:solidFill>
              </a:rPr>
              <a:t> </a:t>
            </a:r>
            <a:r>
              <a:rPr lang="en-AU" dirty="0"/>
              <a:t> </a:t>
            </a:r>
          </a:p>
          <a:p>
            <a:r>
              <a:rPr lang="en-AU" b="1" dirty="0">
                <a:solidFill>
                  <a:srgbClr val="7F6CFC"/>
                </a:solidFill>
              </a:rPr>
              <a:t> </a:t>
            </a:r>
            <a:r>
              <a:rPr lang="en-AU" dirty="0"/>
              <a:t>  </a:t>
            </a:r>
            <a:endParaRPr lang="en-AU" b="1" dirty="0">
              <a:solidFill>
                <a:srgbClr val="7F6CFC"/>
              </a:solidFill>
              <a:latin typeface="ABCSans Black" panose="020B0903040403020204"/>
            </a:endParaRPr>
          </a:p>
        </p:txBody>
      </p:sp>
      <p:pic>
        <p:nvPicPr>
          <p:cNvPr id="4" name="Graphic 3" descr="Chat">
            <a:extLst>
              <a:ext uri="{FF2B5EF4-FFF2-40B4-BE49-F238E27FC236}">
                <a16:creationId xmlns:a16="http://schemas.microsoft.com/office/drawing/2014/main" id="{5DC3AD9E-E45B-410B-85E7-9020C41020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7715" y="676539"/>
            <a:ext cx="5965006" cy="5965006"/>
          </a:xfrm>
          <a:prstGeom prst="rect">
            <a:avLst/>
          </a:prstGeom>
        </p:spPr>
      </p:pic>
    </p:spTree>
    <p:extLst>
      <p:ext uri="{BB962C8B-B14F-4D97-AF65-F5344CB8AC3E}">
        <p14:creationId xmlns:p14="http://schemas.microsoft.com/office/powerpoint/2010/main" val="333271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61BF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11</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135705" y="1175831"/>
            <a:ext cx="11468101" cy="3970318"/>
          </a:xfrm>
          <a:prstGeom prst="rect">
            <a:avLst/>
          </a:prstGeom>
        </p:spPr>
        <p:txBody>
          <a:bodyPr wrap="square">
            <a:spAutoFit/>
          </a:bodyPr>
          <a:lstStyle/>
          <a:p>
            <a:r>
              <a:rPr lang="en-AU" sz="1200" dirty="0"/>
              <a:t>Give students the following scenarios to work through, arguing their side of the story. </a:t>
            </a:r>
          </a:p>
          <a:p>
            <a:endParaRPr lang="en-AU" sz="1200" b="1" dirty="0"/>
          </a:p>
          <a:p>
            <a:r>
              <a:rPr lang="en-AU" sz="1200" b="1" dirty="0"/>
              <a:t>Scenario 1</a:t>
            </a:r>
          </a:p>
          <a:p>
            <a:endParaRPr lang="en-AU" sz="1200" b="1" dirty="0"/>
          </a:p>
          <a:p>
            <a:pPr lvl="0"/>
            <a:r>
              <a:rPr lang="en-AU" sz="1200" dirty="0"/>
              <a:t>The wolf from Little Red Riding Hood says he was forced into eating her by Red Riding Hood’s grandma, who was actually the mastermind behind the whole operation. You are his lawyer, arguing his case. Put together the outline for your closing argument for the misunderstood Big Bad Wolf.</a:t>
            </a:r>
          </a:p>
          <a:p>
            <a:pPr lvl="0"/>
            <a:endParaRPr lang="en-AU" sz="1200" dirty="0"/>
          </a:p>
          <a:p>
            <a:pPr lvl="0"/>
            <a:r>
              <a:rPr lang="en-AU" sz="1200" b="1" dirty="0"/>
              <a:t>Scenario 2</a:t>
            </a:r>
          </a:p>
          <a:p>
            <a:pPr lvl="0"/>
            <a:endParaRPr lang="en-AU" sz="1200" b="1" dirty="0"/>
          </a:p>
          <a:p>
            <a:pPr lvl="0"/>
            <a:r>
              <a:rPr lang="en-AU" sz="1200" dirty="0"/>
              <a:t>Two of Snow White’s Seven Dwarves have filed complaints against Snow White, saying she bullied and harassed them for years. They want compensation. You are to argue their case on their behalf at a tribunal. </a:t>
            </a:r>
          </a:p>
          <a:p>
            <a:pPr lvl="0"/>
            <a:endParaRPr lang="en-AU" sz="1200" b="1" dirty="0"/>
          </a:p>
          <a:p>
            <a:pPr lvl="0"/>
            <a:r>
              <a:rPr lang="en-AU" sz="1200" b="1" dirty="0"/>
              <a:t>Scenario 3</a:t>
            </a:r>
          </a:p>
          <a:p>
            <a:pPr lvl="0"/>
            <a:endParaRPr lang="en-AU" sz="1200" b="1" dirty="0"/>
          </a:p>
          <a:p>
            <a:pPr lvl="0"/>
            <a:r>
              <a:rPr lang="en-AU" sz="1200" dirty="0"/>
              <a:t>Cinderella’s step sisters are suing Cinderella for slander. They say she has brought their names into disrepute by spreading a skewed version of events leading up to the ball. You can choose to be either Cinderella’s representative, arguing against the sisters, or you can represent the sisters themselves in suing Cinderella’s estate. </a:t>
            </a:r>
            <a:endParaRPr lang="en-AU" sz="1200" b="1" dirty="0"/>
          </a:p>
          <a:p>
            <a:r>
              <a:rPr lang="en-AU" sz="1200" dirty="0"/>
              <a:t> </a:t>
            </a:r>
            <a:endParaRPr lang="en-AU" sz="1200" b="1" dirty="0"/>
          </a:p>
          <a:p>
            <a:r>
              <a:rPr lang="en-AU" sz="1200" dirty="0"/>
              <a:t>For each one, students must put together a C-E-R response and argue their case. This may be run as a competition, or simply as a group activity. </a:t>
            </a:r>
          </a:p>
          <a:p>
            <a:endParaRPr lang="en-AU" sz="1200" dirty="0"/>
          </a:p>
          <a:p>
            <a:r>
              <a:rPr lang="en-AU" sz="1200" dirty="0"/>
              <a:t>Have students present / argue their cases after each scenario. </a:t>
            </a:r>
          </a:p>
          <a:p>
            <a:endParaRPr lang="en-AU" sz="1200" b="1" dirty="0"/>
          </a:p>
        </p:txBody>
      </p:sp>
      <p:sp>
        <p:nvSpPr>
          <p:cNvPr id="3" name="TextBox 2">
            <a:extLst>
              <a:ext uri="{FF2B5EF4-FFF2-40B4-BE49-F238E27FC236}">
                <a16:creationId xmlns:a16="http://schemas.microsoft.com/office/drawing/2014/main" id="{BFAAF22B-CE33-4CA2-803B-E11F949D36AF}"/>
              </a:ext>
            </a:extLst>
          </p:cNvPr>
          <p:cNvSpPr txBox="1"/>
          <p:nvPr/>
        </p:nvSpPr>
        <p:spPr>
          <a:xfrm>
            <a:off x="135705" y="234242"/>
            <a:ext cx="9811081" cy="646331"/>
          </a:xfrm>
          <a:prstGeom prst="rect">
            <a:avLst/>
          </a:prstGeom>
          <a:noFill/>
        </p:spPr>
        <p:txBody>
          <a:bodyPr wrap="square" rtlCol="0">
            <a:spAutoFit/>
          </a:bodyPr>
          <a:lstStyle/>
          <a:p>
            <a:r>
              <a:rPr lang="en-AU" b="1" dirty="0">
                <a:solidFill>
                  <a:srgbClr val="61BF33"/>
                </a:solidFill>
              </a:rPr>
              <a:t>How to win an argument with your parents</a:t>
            </a:r>
            <a:r>
              <a:rPr lang="en-AU" dirty="0">
                <a:solidFill>
                  <a:srgbClr val="990099"/>
                </a:solidFill>
              </a:rPr>
              <a:t> </a:t>
            </a:r>
            <a:r>
              <a:rPr lang="en-AU" dirty="0"/>
              <a:t> </a:t>
            </a:r>
          </a:p>
          <a:p>
            <a:r>
              <a:rPr lang="en-AU" b="1" dirty="0">
                <a:solidFill>
                  <a:srgbClr val="7F6CFC"/>
                </a:solidFill>
              </a:rPr>
              <a:t> </a:t>
            </a:r>
            <a:r>
              <a:rPr lang="en-AU" dirty="0"/>
              <a:t>  </a:t>
            </a:r>
            <a:endParaRPr lang="en-AU" b="1" dirty="0">
              <a:solidFill>
                <a:srgbClr val="7F6CFC"/>
              </a:solidFill>
              <a:latin typeface="ABCSans Black" panose="020B0903040403020204"/>
            </a:endParaRPr>
          </a:p>
        </p:txBody>
      </p:sp>
      <p:pic>
        <p:nvPicPr>
          <p:cNvPr id="8" name="Graphic 7" descr="Chat">
            <a:extLst>
              <a:ext uri="{FF2B5EF4-FFF2-40B4-BE49-F238E27FC236}">
                <a16:creationId xmlns:a16="http://schemas.microsoft.com/office/drawing/2014/main" id="{D6C7C546-C0D8-4CED-B455-23FF13298C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7715" y="676539"/>
            <a:ext cx="5965006" cy="5965006"/>
          </a:xfrm>
          <a:prstGeom prst="rect">
            <a:avLst/>
          </a:prstGeom>
        </p:spPr>
      </p:pic>
    </p:spTree>
    <p:extLst>
      <p:ext uri="{BB962C8B-B14F-4D97-AF65-F5344CB8AC3E}">
        <p14:creationId xmlns:p14="http://schemas.microsoft.com/office/powerpoint/2010/main" val="37967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29E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462ACC-80CB-4EA2-A953-78086723CDAC}"/>
              </a:ext>
            </a:extLst>
          </p:cNvPr>
          <p:cNvSpPr/>
          <p:nvPr/>
        </p:nvSpPr>
        <p:spPr>
          <a:xfrm>
            <a:off x="6285186" y="1190077"/>
            <a:ext cx="5706768" cy="2862322"/>
          </a:xfrm>
          <a:prstGeom prst="rect">
            <a:avLst/>
          </a:prstGeom>
          <a:effectLst>
            <a:innerShdw blurRad="63500" dist="50800" dir="13500000">
              <a:prstClr val="black"/>
            </a:innerShdw>
          </a:effectLst>
        </p:spPr>
        <p:txBody>
          <a:bodyPr wrap="square">
            <a:spAutoFit/>
          </a:bodyPr>
          <a:lstStyle/>
          <a:p>
            <a:r>
              <a:rPr lang="en-AU" dirty="0">
                <a:solidFill>
                  <a:schemeClr val="bg1"/>
                </a:solidFill>
                <a:effectLst>
                  <a:outerShdw blurRad="38100" dist="38100" dir="2700000" algn="tl">
                    <a:srgbClr val="000000">
                      <a:alpha val="43137"/>
                    </a:srgbClr>
                  </a:outerShdw>
                </a:effectLst>
                <a:latin typeface="ABCSans Bold" panose="020B0803040403020204" pitchFamily="34" charset="0"/>
              </a:rPr>
              <a:t>Short &amp; Curly is a fast-paced, fun-filled ethics podcast for kids and their parents or teachers, with questions and ideas to really get you thinking. It asks curly questions about animals, technology, school, pop culture and the future.</a:t>
            </a:r>
          </a:p>
          <a:p>
            <a:endParaRPr lang="en-AU" dirty="0">
              <a:solidFill>
                <a:schemeClr val="bg1"/>
              </a:solidFill>
              <a:effectLst>
                <a:outerShdw blurRad="38100" dist="38100" dir="2700000" algn="tl">
                  <a:srgbClr val="000000">
                    <a:alpha val="43137"/>
                  </a:srgbClr>
                </a:outerShdw>
              </a:effectLst>
              <a:latin typeface="ABCSans Bold" panose="020B0803040403020204" pitchFamily="34" charset="0"/>
            </a:endParaRPr>
          </a:p>
          <a:p>
            <a:r>
              <a:rPr lang="en-AU" dirty="0">
                <a:solidFill>
                  <a:schemeClr val="bg1"/>
                </a:solidFill>
                <a:effectLst>
                  <a:outerShdw blurRad="38100" dist="38100" dir="2700000" algn="tl">
                    <a:srgbClr val="000000">
                      <a:alpha val="43137"/>
                    </a:srgbClr>
                  </a:outerShdw>
                </a:effectLst>
                <a:latin typeface="ABCSans Bold" panose="020B0803040403020204" pitchFamily="34" charset="0"/>
              </a:rPr>
              <a:t>The activities in this pack are designed to be used alongside listening to the podcast, in the classroom, but can easily be adapted for use at home. </a:t>
            </a:r>
          </a:p>
          <a:p>
            <a:endParaRPr lang="en-AU" dirty="0">
              <a:solidFill>
                <a:schemeClr val="bg1"/>
              </a:solidFill>
              <a:effectLst>
                <a:outerShdw blurRad="38100" dist="38100" dir="2700000" algn="tl">
                  <a:srgbClr val="000000">
                    <a:alpha val="43137"/>
                  </a:srgbClr>
                </a:outerShdw>
              </a:effectLst>
              <a:latin typeface="ABCSans Bold" panose="020B0803040403020204" pitchFamily="34" charset="0"/>
            </a:endParaRPr>
          </a:p>
        </p:txBody>
      </p:sp>
      <p:pic>
        <p:nvPicPr>
          <p:cNvPr id="12" name="Picture 11">
            <a:extLst>
              <a:ext uri="{FF2B5EF4-FFF2-40B4-BE49-F238E27FC236}">
                <a16:creationId xmlns:a16="http://schemas.microsoft.com/office/drawing/2014/main" id="{A614E7A9-1E85-4556-AB07-1437C0094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4646" y="6095613"/>
            <a:ext cx="1127308" cy="563655"/>
          </a:xfrm>
          <a:prstGeom prst="rect">
            <a:avLst/>
          </a:prstGeom>
        </p:spPr>
      </p:pic>
      <p:graphicFrame>
        <p:nvGraphicFramePr>
          <p:cNvPr id="11" name="Table 10">
            <a:extLst>
              <a:ext uri="{FF2B5EF4-FFF2-40B4-BE49-F238E27FC236}">
                <a16:creationId xmlns:a16="http://schemas.microsoft.com/office/drawing/2014/main" id="{A679EA57-9131-42F5-A633-DD0B47DADF8C}"/>
              </a:ext>
            </a:extLst>
          </p:cNvPr>
          <p:cNvGraphicFramePr>
            <a:graphicFrameLocks noGrp="1"/>
          </p:cNvGraphicFramePr>
          <p:nvPr>
            <p:extLst>
              <p:ext uri="{D42A27DB-BD31-4B8C-83A1-F6EECF244321}">
                <p14:modId xmlns:p14="http://schemas.microsoft.com/office/powerpoint/2010/main" val="1608369016"/>
              </p:ext>
            </p:extLst>
          </p:nvPr>
        </p:nvGraphicFramePr>
        <p:xfrm>
          <a:off x="345021" y="1190077"/>
          <a:ext cx="6016365" cy="6089657"/>
        </p:xfrm>
        <a:graphic>
          <a:graphicData uri="http://schemas.openxmlformats.org/drawingml/2006/table">
            <a:tbl>
              <a:tblPr firstRow="1" bandRow="1">
                <a:effectLst>
                  <a:outerShdw dist="50800" dir="3000000" algn="ctr" rotWithShape="0">
                    <a:schemeClr val="tx1"/>
                  </a:outerShdw>
                </a:effectLst>
                <a:tableStyleId>{0505E3EF-67EA-436B-97B2-0124C06EBD24}</a:tableStyleId>
              </a:tblPr>
              <a:tblGrid>
                <a:gridCol w="5165028">
                  <a:extLst>
                    <a:ext uri="{9D8B030D-6E8A-4147-A177-3AD203B41FA5}">
                      <a16:colId xmlns:a16="http://schemas.microsoft.com/office/drawing/2014/main" val="4290269942"/>
                    </a:ext>
                  </a:extLst>
                </a:gridCol>
                <a:gridCol w="851337">
                  <a:extLst>
                    <a:ext uri="{9D8B030D-6E8A-4147-A177-3AD203B41FA5}">
                      <a16:colId xmlns:a16="http://schemas.microsoft.com/office/drawing/2014/main" val="1396251083"/>
                    </a:ext>
                  </a:extLst>
                </a:gridCol>
              </a:tblGrid>
              <a:tr h="446348">
                <a:tc>
                  <a:txBody>
                    <a:bodyPr/>
                    <a:lstStyle/>
                    <a:p>
                      <a:r>
                        <a:rPr lang="en-AU" sz="1800" b="1" kern="1200" dirty="0">
                          <a:solidFill>
                            <a:schemeClr val="bg1"/>
                          </a:solidFill>
                          <a:effectLst>
                            <a:outerShdw blurRad="38100" dist="38100" dir="2700000" algn="tl">
                              <a:srgbClr val="000000">
                                <a:alpha val="43137"/>
                              </a:srgbClr>
                            </a:outerShdw>
                          </a:effectLst>
                          <a:latin typeface="ABCSans Bold" panose="020B0803040403020204" pitchFamily="34" charset="0"/>
                          <a:ea typeface="+mn-ea"/>
                          <a:cs typeface="+mn-cs"/>
                        </a:rPr>
                        <a:t>When does curiosity become rudeness?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800" b="1" dirty="0">
                          <a:solidFill>
                            <a:schemeClr val="bg1"/>
                          </a:solidFill>
                          <a:effectLst>
                            <a:outerShdw blurRad="38100" dist="38100" dir="2700000" algn="tl">
                              <a:srgbClr val="000000">
                                <a:alpha val="43137"/>
                              </a:srgbClr>
                            </a:outerShdw>
                          </a:effectLst>
                          <a:latin typeface="ABCSans Black" panose="020B0903040403020204"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095248"/>
                  </a:ext>
                </a:extLst>
              </a:tr>
              <a:tr h="446348">
                <a:tc>
                  <a:txBody>
                    <a:bodyPr/>
                    <a:lstStyle/>
                    <a:p>
                      <a:r>
                        <a:rPr lang="en-AU" b="1" dirty="0">
                          <a:solidFill>
                            <a:schemeClr val="bg1"/>
                          </a:solidFill>
                          <a:effectLst>
                            <a:outerShdw blurRad="38100" dist="38100" dir="2700000" algn="tl">
                              <a:srgbClr val="000000">
                                <a:alpha val="43137"/>
                              </a:srgbClr>
                            </a:outerShdw>
                          </a:effectLst>
                          <a:latin typeface="ABCSans Black" panose="020B0903040403020204"/>
                        </a:rPr>
                        <a:t>Should children swear?</a:t>
                      </a:r>
                      <a:endParaRPr lang="en-AU" sz="1800" dirty="0">
                        <a:solidFill>
                          <a:schemeClr val="bg1"/>
                        </a:solidFill>
                        <a:effectLst>
                          <a:outerShdw blurRad="38100" dist="38100" dir="2700000" algn="tl">
                            <a:srgbClr val="000000">
                              <a:alpha val="43137"/>
                            </a:srgbClr>
                          </a:outerShdw>
                        </a:effectLst>
                        <a:latin typeface="ABCSans Bold" panose="020B0803040403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800" b="1" dirty="0">
                          <a:solidFill>
                            <a:schemeClr val="bg1"/>
                          </a:solidFill>
                          <a:effectLst>
                            <a:outerShdw blurRad="38100" dist="38100" dir="2700000" algn="tl">
                              <a:srgbClr val="000000">
                                <a:alpha val="43137"/>
                              </a:srgbClr>
                            </a:outerShdw>
                          </a:effectLst>
                          <a:latin typeface="ABCSans Black" panose="020B0903040403020204"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6378316"/>
                  </a:ext>
                </a:extLst>
              </a:tr>
              <a:tr h="446348">
                <a:tc>
                  <a:txBody>
                    <a:bodyPr/>
                    <a:lstStyle/>
                    <a:p>
                      <a:r>
                        <a:rPr lang="en-AU" b="1" dirty="0">
                          <a:solidFill>
                            <a:schemeClr val="bg1"/>
                          </a:solidFill>
                          <a:effectLst>
                            <a:outerShdw blurRad="38100" dist="38100" dir="2700000" algn="tl">
                              <a:srgbClr val="000000">
                                <a:alpha val="43137"/>
                              </a:srgbClr>
                            </a:outerShdw>
                          </a:effectLst>
                          <a:latin typeface="ABCSans Black" panose="020B0903040403020204"/>
                        </a:rPr>
                        <a:t>Should we ban homework?</a:t>
                      </a:r>
                      <a:endParaRPr lang="en-AU" sz="1800" dirty="0">
                        <a:solidFill>
                          <a:schemeClr val="bg1"/>
                        </a:solidFill>
                        <a:effectLst>
                          <a:outerShdw blurRad="38100" dist="38100" dir="2700000" algn="tl">
                            <a:srgbClr val="000000">
                              <a:alpha val="43137"/>
                            </a:srgbClr>
                          </a:outerShdw>
                        </a:effectLst>
                        <a:latin typeface="ABCSans Bold" panose="020B0803040403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800" b="1" dirty="0">
                          <a:solidFill>
                            <a:schemeClr val="bg1"/>
                          </a:solidFill>
                          <a:effectLst>
                            <a:outerShdw blurRad="38100" dist="38100" dir="2700000" algn="tl">
                              <a:srgbClr val="000000">
                                <a:alpha val="43137"/>
                              </a:srgbClr>
                            </a:outerShdw>
                          </a:effectLst>
                          <a:latin typeface="ABCSans Black" panose="020B0903040403020204" pitchFamily="34"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0590259"/>
                  </a:ext>
                </a:extLst>
              </a:tr>
              <a:tr h="446348">
                <a:tc>
                  <a:txBody>
                    <a:bodyPr/>
                    <a:lstStyle/>
                    <a:p>
                      <a:r>
                        <a:rPr lang="en-AU" b="1" dirty="0">
                          <a:solidFill>
                            <a:schemeClr val="bg1"/>
                          </a:solidFill>
                          <a:effectLst>
                            <a:outerShdw blurRad="38100" dist="38100" dir="2700000" algn="tl">
                              <a:srgbClr val="000000">
                                <a:alpha val="43137"/>
                              </a:srgbClr>
                            </a:outerShdw>
                          </a:effectLst>
                        </a:rPr>
                        <a:t>Should you be punished for something you did a long time ago?</a:t>
                      </a:r>
                      <a:endParaRPr lang="en-AU" sz="1800" dirty="0">
                        <a:solidFill>
                          <a:schemeClr val="bg1"/>
                        </a:solidFill>
                        <a:effectLst>
                          <a:outerShdw blurRad="38100" dist="38100" dir="2700000" algn="tl">
                            <a:srgbClr val="000000">
                              <a:alpha val="43137"/>
                            </a:srgbClr>
                          </a:outerShdw>
                        </a:effectLst>
                        <a:latin typeface="ABCSans Bold" panose="020B0803040403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800" b="1" dirty="0">
                          <a:solidFill>
                            <a:schemeClr val="bg1"/>
                          </a:solidFill>
                          <a:effectLst>
                            <a:outerShdw blurRad="38100" dist="38100" dir="2700000" algn="tl">
                              <a:srgbClr val="000000">
                                <a:alpha val="43137"/>
                              </a:srgbClr>
                            </a:outerShdw>
                          </a:effectLst>
                          <a:latin typeface="ABCSans Black" panose="020B0903040403020204" pitchFamily="34"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1966063"/>
                  </a:ext>
                </a:extLst>
              </a:tr>
              <a:tr h="402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solidFill>
                            <a:schemeClr val="bg1"/>
                          </a:solidFill>
                          <a:effectLst>
                            <a:outerShdw blurRad="38100" dist="38100" dir="2700000" algn="tl">
                              <a:srgbClr val="000000">
                                <a:alpha val="43137"/>
                              </a:srgbClr>
                            </a:outerShdw>
                          </a:effectLst>
                        </a:rPr>
                        <a:t>The backyard chicken dilemma </a:t>
                      </a:r>
                      <a:endParaRPr lang="en-AU" sz="1800" dirty="0">
                        <a:solidFill>
                          <a:schemeClr val="bg1"/>
                        </a:solidFill>
                        <a:effectLst>
                          <a:outerShdw blurRad="38100" dist="38100" dir="2700000" algn="tl">
                            <a:srgbClr val="000000">
                              <a:alpha val="43137"/>
                            </a:srgbClr>
                          </a:outerShdw>
                        </a:effectLst>
                        <a:latin typeface="ABCSans Bold" panose="020B0803040403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800" b="1" dirty="0">
                          <a:solidFill>
                            <a:schemeClr val="bg1"/>
                          </a:solidFill>
                          <a:effectLst>
                            <a:outerShdw blurRad="38100" dist="38100" dir="2700000" algn="tl">
                              <a:srgbClr val="000000">
                                <a:alpha val="43137"/>
                              </a:srgbClr>
                            </a:outerShdw>
                          </a:effectLst>
                          <a:latin typeface="ABCSans Black" panose="020B0903040403020204" pitchFamily="34" charset="0"/>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2155969"/>
                  </a:ext>
                </a:extLst>
              </a:tr>
              <a:tr h="583389">
                <a:tc>
                  <a:txBody>
                    <a:bodyPr/>
                    <a:lstStyle/>
                    <a:p>
                      <a:r>
                        <a:rPr lang="en-AU" b="1" dirty="0">
                          <a:solidFill>
                            <a:schemeClr val="bg1"/>
                          </a:solidFill>
                          <a:effectLst>
                            <a:outerShdw blurRad="38100" dist="38100" dir="2700000" algn="tl">
                              <a:srgbClr val="000000">
                                <a:alpha val="43137"/>
                              </a:srgbClr>
                            </a:outerShdw>
                          </a:effectLst>
                        </a:rPr>
                        <a:t>How to win an argument with your parents</a:t>
                      </a:r>
                      <a:endParaRPr lang="en-AU" sz="1800" b="0" dirty="0">
                        <a:solidFill>
                          <a:schemeClr val="bg1"/>
                        </a:solidFill>
                        <a:effectLst>
                          <a:outerShdw blurRad="38100" dist="38100" dir="2700000" algn="tl">
                            <a:srgbClr val="000000">
                              <a:alpha val="43137"/>
                            </a:srgbClr>
                          </a:outerShdw>
                        </a:effectLst>
                        <a:latin typeface="ABCSans Bold" panose="020B080304040302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solidFill>
                            <a:schemeClr val="bg1"/>
                          </a:solidFill>
                          <a:effectLst>
                            <a:outerShdw blurRad="38100" dist="38100" dir="2700000" algn="tl">
                              <a:srgbClr val="000000">
                                <a:alpha val="43137"/>
                              </a:srgbClr>
                            </a:outerShdw>
                          </a:effectLst>
                          <a:latin typeface="ABCSans Black" panose="020B0903040403020204" pitchFamily="34" charset="0"/>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0696929"/>
                  </a:ext>
                </a:extLst>
              </a:tr>
              <a:tr h="446348">
                <a:tc>
                  <a:txBody>
                    <a:bodyPr/>
                    <a:lstStyle/>
                    <a:p>
                      <a:r>
                        <a:rPr lang="en-AU" sz="1800" b="1" dirty="0">
                          <a:solidFill>
                            <a:schemeClr val="bg1"/>
                          </a:solidFill>
                          <a:effectLst>
                            <a:outerShdw blurRad="38100" dist="38100" dir="2700000" algn="tl">
                              <a:srgbClr val="000000">
                                <a:alpha val="43137"/>
                              </a:srgbClr>
                            </a:outerShdw>
                          </a:effectLst>
                        </a:rPr>
                        <a:t>Do you have to forgive someone who says sorry? </a:t>
                      </a:r>
                      <a:r>
                        <a:rPr lang="en-AU" sz="1800" dirty="0">
                          <a:solidFill>
                            <a:schemeClr val="bg1"/>
                          </a:solidFill>
                          <a:effectLst>
                            <a:outerShdw blurRad="38100" dist="38100" dir="2700000" algn="tl">
                              <a:srgbClr val="000000">
                                <a:alpha val="43137"/>
                              </a:srgbClr>
                            </a:outerShdw>
                          </a:effectLst>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solidFill>
                            <a:schemeClr val="bg1"/>
                          </a:solidFill>
                          <a:effectLst>
                            <a:outerShdw blurRad="38100" dist="38100" dir="2700000" algn="tl">
                              <a:srgbClr val="000000">
                                <a:alpha val="43137"/>
                              </a:srgbClr>
                            </a:outerShdw>
                          </a:effectLst>
                          <a:latin typeface="ABCSans Black" panose="020B0903040403020204" pitchFamily="34" charset="0"/>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4724375"/>
                  </a:ext>
                </a:extLst>
              </a:tr>
              <a:tr h="446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solidFill>
                            <a:schemeClr val="bg1"/>
                          </a:solidFill>
                          <a:effectLst>
                            <a:outerShdw blurRad="38100" dist="38100" dir="2700000" algn="tl">
                              <a:srgbClr val="000000">
                                <a:alpha val="43137"/>
                              </a:srgbClr>
                            </a:outerShdw>
                          </a:effectLst>
                        </a:rPr>
                        <a:t>Should you give money to homeless people?</a:t>
                      </a:r>
                      <a:endParaRPr lang="en-AU" sz="1800" b="0" kern="1200" dirty="0">
                        <a:solidFill>
                          <a:schemeClr val="bg1"/>
                        </a:solidFill>
                        <a:effectLst>
                          <a:outerShdw blurRad="38100" dist="38100" dir="2700000" algn="tl">
                            <a:srgbClr val="000000">
                              <a:alpha val="43137"/>
                            </a:srgbClr>
                          </a:outerShdw>
                        </a:effectLst>
                        <a:latin typeface="ABCSans Bold" panose="020B080304040302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solidFill>
                            <a:schemeClr val="bg1"/>
                          </a:solidFill>
                          <a:effectLst>
                            <a:outerShdw blurRad="38100" dist="38100" dir="2700000" algn="tl">
                              <a:srgbClr val="000000">
                                <a:alpha val="43137"/>
                              </a:srgbClr>
                            </a:outerShdw>
                          </a:effectLst>
                          <a:latin typeface="ABCSans Black" panose="020B0903040403020204" pitchFamily="34" charset="0"/>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3986063"/>
                  </a:ext>
                </a:extLst>
              </a:tr>
              <a:tr h="446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solidFill>
                            <a:schemeClr val="bg1"/>
                          </a:solidFill>
                          <a:effectLst>
                            <a:outerShdw blurRad="38100" dist="38100" dir="2700000" algn="tl">
                              <a:srgbClr val="000000">
                                <a:alpha val="43137"/>
                              </a:srgbClr>
                            </a:outerShdw>
                          </a:effectLst>
                        </a:rPr>
                        <a:t>Do athletes have to be role models too?</a:t>
                      </a:r>
                      <a:endParaRPr lang="en-AU" sz="1800" b="0" kern="1200" dirty="0">
                        <a:solidFill>
                          <a:schemeClr val="bg1"/>
                        </a:solidFill>
                        <a:effectLst>
                          <a:outerShdw blurRad="38100" dist="38100" dir="2700000" algn="tl">
                            <a:srgbClr val="000000">
                              <a:alpha val="43137"/>
                            </a:srgbClr>
                          </a:outerShdw>
                        </a:effectLst>
                        <a:latin typeface="ABCSans Bold" panose="020B080304040302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solidFill>
                            <a:schemeClr val="bg1"/>
                          </a:solidFill>
                          <a:effectLst>
                            <a:outerShdw blurRad="38100" dist="38100" dir="2700000" algn="tl">
                              <a:srgbClr val="000000">
                                <a:alpha val="43137"/>
                              </a:srgbClr>
                            </a:outerShdw>
                          </a:effectLst>
                          <a:latin typeface="ABCSans Black" panose="020B0903040403020204" pitchFamily="34" charset="0"/>
                        </a:rPr>
                        <a:t>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5540265"/>
                  </a:ext>
                </a:extLst>
              </a:tr>
              <a:tr h="446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kern="1200" dirty="0">
                        <a:solidFill>
                          <a:schemeClr val="bg1"/>
                        </a:solidFill>
                        <a:effectLst>
                          <a:outerShdw blurRad="38100" dist="38100" dir="2700000" algn="tl">
                            <a:srgbClr val="000000">
                              <a:alpha val="43137"/>
                            </a:srgbClr>
                          </a:outerShdw>
                        </a:effectLst>
                        <a:latin typeface="ABCSans Bold" panose="020B080304040302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1" dirty="0">
                        <a:solidFill>
                          <a:schemeClr val="bg1"/>
                        </a:solidFill>
                        <a:effectLst>
                          <a:outerShdw blurRad="38100" dist="38100" dir="2700000" algn="tl">
                            <a:srgbClr val="000000">
                              <a:alpha val="43137"/>
                            </a:srgbClr>
                          </a:outerShdw>
                        </a:effectLst>
                        <a:latin typeface="ABCSans Black" panose="020B0903040403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9346256"/>
                  </a:ext>
                </a:extLst>
              </a:tr>
              <a:tr h="446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kern="1200" dirty="0">
                        <a:solidFill>
                          <a:schemeClr val="bg1"/>
                        </a:solidFill>
                        <a:effectLst>
                          <a:outerShdw blurRad="38100" dist="38100" dir="2700000" algn="tl">
                            <a:srgbClr val="000000">
                              <a:alpha val="43137"/>
                            </a:srgbClr>
                          </a:outerShdw>
                        </a:effectLst>
                        <a:latin typeface="ABCSans Bold" panose="020B080304040302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1" dirty="0">
                        <a:solidFill>
                          <a:schemeClr val="bg1"/>
                        </a:solidFill>
                        <a:effectLst>
                          <a:outerShdw blurRad="38100" dist="38100" dir="2700000" algn="tl">
                            <a:srgbClr val="000000">
                              <a:alpha val="43137"/>
                            </a:srgbClr>
                          </a:outerShdw>
                        </a:effectLst>
                        <a:latin typeface="ABCSans Black" panose="020B0903040403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3109524"/>
                  </a:ext>
                </a:extLst>
              </a:tr>
              <a:tr h="446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kern="1200" dirty="0">
                        <a:solidFill>
                          <a:schemeClr val="bg1"/>
                        </a:solidFill>
                        <a:effectLst>
                          <a:outerShdw blurRad="38100" dist="38100" dir="2700000" algn="tl">
                            <a:srgbClr val="000000">
                              <a:alpha val="43137"/>
                            </a:srgbClr>
                          </a:outerShdw>
                        </a:effectLst>
                        <a:latin typeface="ABCSans Bold" panose="020B080304040302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1" dirty="0">
                        <a:solidFill>
                          <a:schemeClr val="bg1"/>
                        </a:solidFill>
                        <a:effectLst>
                          <a:outerShdw blurRad="38100" dist="38100" dir="2700000" algn="tl">
                            <a:srgbClr val="000000">
                              <a:alpha val="43137"/>
                            </a:srgbClr>
                          </a:outerShdw>
                        </a:effectLst>
                        <a:latin typeface="ABCSans Black" panose="020B0903040403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9230919"/>
                  </a:ext>
                </a:extLst>
              </a:tr>
              <a:tr h="446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kern="1200" dirty="0">
                        <a:solidFill>
                          <a:schemeClr val="bg1"/>
                        </a:solidFill>
                        <a:effectLst>
                          <a:outerShdw blurRad="38100" dist="38100" dir="2700000" algn="tl">
                            <a:srgbClr val="000000">
                              <a:alpha val="43137"/>
                            </a:srgbClr>
                          </a:outerShdw>
                        </a:effectLst>
                        <a:latin typeface="ABCSans Bold" panose="020B080304040302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1" dirty="0">
                        <a:solidFill>
                          <a:schemeClr val="bg1"/>
                        </a:solidFill>
                        <a:effectLst>
                          <a:outerShdw blurRad="38100" dist="38100" dir="2700000" algn="tl">
                            <a:srgbClr val="000000">
                              <a:alpha val="43137"/>
                            </a:srgbClr>
                          </a:outerShdw>
                        </a:effectLst>
                        <a:latin typeface="ABCSans Black" panose="020B0903040403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220772"/>
                  </a:ext>
                </a:extLst>
              </a:tr>
            </a:tbl>
          </a:graphicData>
        </a:graphic>
      </p:graphicFrame>
    </p:spTree>
    <p:extLst>
      <p:ext uri="{BB962C8B-B14F-4D97-AF65-F5344CB8AC3E}">
        <p14:creationId xmlns:p14="http://schemas.microsoft.com/office/powerpoint/2010/main" val="233068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50DF9-6867-4741-9E34-7AC25E783BD7}"/>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F383488D-C2EA-4428-AA0F-309622F7155E}"/>
              </a:ext>
            </a:extLst>
          </p:cNvPr>
          <p:cNvSpPr>
            <a:spLocks noGrp="1"/>
          </p:cNvSpPr>
          <p:nvPr>
            <p:ph idx="1"/>
          </p:nvPr>
        </p:nvSpPr>
        <p:spPr/>
        <p:txBody>
          <a:bodyPr/>
          <a:lstStyle/>
          <a:p>
            <a:endParaRPr lang="en-AU"/>
          </a:p>
        </p:txBody>
      </p:sp>
      <p:pic>
        <p:nvPicPr>
          <p:cNvPr id="6146" name="Picture 2" descr="Do you have to forgive someone who says sorry? - ABC Radio">
            <a:extLst>
              <a:ext uri="{FF2B5EF4-FFF2-40B4-BE49-F238E27FC236}">
                <a16:creationId xmlns:a16="http://schemas.microsoft.com/office/drawing/2014/main" id="{173D840B-F380-4474-9D09-E98CFA920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3"/>
            <a:ext cx="12192000" cy="685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444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Heart">
            <a:extLst>
              <a:ext uri="{FF2B5EF4-FFF2-40B4-BE49-F238E27FC236}">
                <a16:creationId xmlns:a16="http://schemas.microsoft.com/office/drawing/2014/main" id="{02DCB3E9-DE4F-493F-9B08-D62EB68271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9" y="371092"/>
            <a:ext cx="6295371" cy="6295371"/>
          </a:xfrm>
          <a:prstGeom prst="rect">
            <a:avLst/>
          </a:prstGeom>
        </p:spPr>
      </p:pic>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61BF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12</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3" name="TextBox 2">
            <a:extLst>
              <a:ext uri="{FF2B5EF4-FFF2-40B4-BE49-F238E27FC236}">
                <a16:creationId xmlns:a16="http://schemas.microsoft.com/office/drawing/2014/main" id="{BFAAF22B-CE33-4CA2-803B-E11F949D36AF}"/>
              </a:ext>
            </a:extLst>
          </p:cNvPr>
          <p:cNvSpPr txBox="1"/>
          <p:nvPr/>
        </p:nvSpPr>
        <p:spPr>
          <a:xfrm>
            <a:off x="257828" y="284328"/>
            <a:ext cx="11676343" cy="6093976"/>
          </a:xfrm>
          <a:prstGeom prst="rect">
            <a:avLst/>
          </a:prstGeom>
          <a:noFill/>
        </p:spPr>
        <p:txBody>
          <a:bodyPr wrap="square" rtlCol="0">
            <a:spAutoFit/>
          </a:bodyPr>
          <a:lstStyle/>
          <a:p>
            <a:r>
              <a:rPr lang="en-AU" b="1" dirty="0">
                <a:solidFill>
                  <a:srgbClr val="61BF33"/>
                </a:solidFill>
              </a:rPr>
              <a:t>Do you have to forgive someone who says sorry?</a:t>
            </a:r>
            <a:r>
              <a:rPr lang="en-AU" b="1" dirty="0">
                <a:solidFill>
                  <a:srgbClr val="F429E5"/>
                </a:solidFill>
              </a:rPr>
              <a:t> </a:t>
            </a:r>
            <a:r>
              <a:rPr lang="en-AU" sz="1200" dirty="0"/>
              <a:t> </a:t>
            </a:r>
          </a:p>
          <a:p>
            <a:r>
              <a:rPr lang="en-AU" sz="1200" dirty="0"/>
              <a:t>  </a:t>
            </a:r>
          </a:p>
          <a:p>
            <a:r>
              <a:rPr lang="en-AU" sz="1200" dirty="0"/>
              <a:t>Begin this activity with a discussion about wrongs and forgiving.</a:t>
            </a:r>
          </a:p>
          <a:p>
            <a:endParaRPr lang="en-AU" sz="1200" dirty="0"/>
          </a:p>
          <a:p>
            <a:r>
              <a:rPr lang="en-AU" sz="1200" dirty="0"/>
              <a:t>Ask: Has a friend ever made you sad or upset? What happened?</a:t>
            </a:r>
          </a:p>
          <a:p>
            <a:endParaRPr lang="en-AU" sz="1200" dirty="0"/>
          </a:p>
          <a:p>
            <a:r>
              <a:rPr lang="en-AU" sz="1200" dirty="0"/>
              <a:t>Take 2–3 responses from those comfortable in sharing . Try to make connections between students' comments. </a:t>
            </a:r>
          </a:p>
          <a:p>
            <a:endParaRPr lang="en-AU" sz="1200" dirty="0"/>
          </a:p>
          <a:p>
            <a:r>
              <a:rPr lang="en-AU" sz="1200" dirty="0"/>
              <a:t>Ask: Has anyone forgiven a friend or someone who made you sad? What was that like?</a:t>
            </a:r>
          </a:p>
          <a:p>
            <a:endParaRPr lang="en-AU" sz="1200" dirty="0"/>
          </a:p>
          <a:p>
            <a:r>
              <a:rPr lang="en-AU" sz="1200" dirty="0"/>
              <a:t>Alternatively, you can also ask: have you ever been forgiven by someone? How did you know when you had been forgiven? Have you ever not been forgiven for something? How did it feel?</a:t>
            </a:r>
          </a:p>
          <a:p>
            <a:endParaRPr lang="en-AU" sz="1200" dirty="0"/>
          </a:p>
          <a:p>
            <a:r>
              <a:rPr lang="en-AU" sz="1200" dirty="0"/>
              <a:t>Next, ask: what is necessary for you in order to be able to forgive someone? </a:t>
            </a:r>
          </a:p>
          <a:p>
            <a:endParaRPr lang="en-AU" sz="1200" dirty="0"/>
          </a:p>
          <a:p>
            <a:r>
              <a:rPr lang="en-AU" sz="1200" dirty="0"/>
              <a:t>Draw out that often we need to see some sort of attempt at amends or apology to be able to forgive. </a:t>
            </a:r>
          </a:p>
          <a:p>
            <a:endParaRPr lang="en-AU" sz="1200" dirty="0"/>
          </a:p>
          <a:p>
            <a:r>
              <a:rPr lang="en-AU" sz="1200" dirty="0"/>
              <a:t>Next, explain that while we have explored the questions of whether or not we must forgive someone who apologises, today you will be investigating apologising. What is it, why do we need to do it, and is it always necessary?</a:t>
            </a:r>
          </a:p>
          <a:p>
            <a:endParaRPr lang="en-AU" sz="1200" dirty="0"/>
          </a:p>
          <a:p>
            <a:r>
              <a:rPr lang="en-AU" sz="1200" dirty="0"/>
              <a:t>So: when do we need to apologise? Not every single error we make will require an apology. Do we need to apologise for spilling our drink on the table? Probably not, unless it harms or inconveniences another person. </a:t>
            </a:r>
          </a:p>
          <a:p>
            <a:endParaRPr lang="en-AU" sz="1200" dirty="0"/>
          </a:p>
          <a:p>
            <a:r>
              <a:rPr lang="en-AU" sz="1200" dirty="0"/>
              <a:t>Next, consider those situations that do require an apology, remembering that not all of these situations will require the </a:t>
            </a:r>
            <a:r>
              <a:rPr lang="en-AU" sz="1200" i="1" dirty="0"/>
              <a:t>same sort</a:t>
            </a:r>
            <a:r>
              <a:rPr lang="en-AU" sz="1200" dirty="0"/>
              <a:t> of apology.</a:t>
            </a:r>
          </a:p>
          <a:p>
            <a:endParaRPr lang="en-AU" sz="1200" dirty="0"/>
          </a:p>
          <a:p>
            <a:r>
              <a:rPr lang="en-AU" sz="1200" i="1" dirty="0"/>
              <a:t>Let’s start by thinking about the least serious kind. This would be the short, informal and immediate apology we give someone if, for example, we bump into them. This sort of apology is appropriate when something has happened that is unintentional / accidental and a one-off (</a:t>
            </a:r>
            <a:r>
              <a:rPr lang="en-AU" sz="1200" i="1" dirty="0" err="1"/>
              <a:t>ie</a:t>
            </a:r>
            <a:r>
              <a:rPr lang="en-AU" sz="1200" i="1" dirty="0"/>
              <a:t> doesn’t happen all the time)</a:t>
            </a:r>
          </a:p>
          <a:p>
            <a:endParaRPr lang="en-AU" sz="1200" i="1" dirty="0"/>
          </a:p>
          <a:p>
            <a:r>
              <a:rPr lang="en-AU" sz="1200" dirty="0"/>
              <a:t>Ask students to give examples of what sort of situations would require this sort of apology.</a:t>
            </a:r>
          </a:p>
          <a:p>
            <a:endParaRPr lang="en-AU" sz="1200" dirty="0"/>
          </a:p>
          <a:p>
            <a:r>
              <a:rPr lang="en-AU" sz="1200" dirty="0"/>
              <a:t>Pick two students to role play this type of harm and apology.</a:t>
            </a:r>
          </a:p>
          <a:p>
            <a:endParaRPr lang="en-AU" sz="1200" b="1" dirty="0">
              <a:solidFill>
                <a:srgbClr val="7F6CFC"/>
              </a:solidFill>
              <a:latin typeface="ABCSans Black" panose="020B0903040403020204"/>
            </a:endParaRPr>
          </a:p>
        </p:txBody>
      </p:sp>
    </p:spTree>
    <p:extLst>
      <p:ext uri="{BB962C8B-B14F-4D97-AF65-F5344CB8AC3E}">
        <p14:creationId xmlns:p14="http://schemas.microsoft.com/office/powerpoint/2010/main" val="839476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Heart">
            <a:extLst>
              <a:ext uri="{FF2B5EF4-FFF2-40B4-BE49-F238E27FC236}">
                <a16:creationId xmlns:a16="http://schemas.microsoft.com/office/drawing/2014/main" id="{19D3ADE9-D70A-4CD0-8101-DD7A745CAB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9" y="371092"/>
            <a:ext cx="6295371" cy="6295371"/>
          </a:xfrm>
          <a:prstGeom prst="rect">
            <a:avLst/>
          </a:prstGeom>
        </p:spPr>
      </p:pic>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61BF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13</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3" name="TextBox 2">
            <a:extLst>
              <a:ext uri="{FF2B5EF4-FFF2-40B4-BE49-F238E27FC236}">
                <a16:creationId xmlns:a16="http://schemas.microsoft.com/office/drawing/2014/main" id="{BFAAF22B-CE33-4CA2-803B-E11F949D36AF}"/>
              </a:ext>
            </a:extLst>
          </p:cNvPr>
          <p:cNvSpPr txBox="1"/>
          <p:nvPr/>
        </p:nvSpPr>
        <p:spPr>
          <a:xfrm>
            <a:off x="135705" y="547044"/>
            <a:ext cx="11676343" cy="6001643"/>
          </a:xfrm>
          <a:prstGeom prst="rect">
            <a:avLst/>
          </a:prstGeom>
          <a:noFill/>
        </p:spPr>
        <p:txBody>
          <a:bodyPr wrap="square" rtlCol="0">
            <a:spAutoFit/>
          </a:bodyPr>
          <a:lstStyle/>
          <a:p>
            <a:r>
              <a:rPr lang="en-AU" sz="1200" dirty="0"/>
              <a:t>  </a:t>
            </a:r>
          </a:p>
          <a:p>
            <a:r>
              <a:rPr lang="en-AU" sz="1200" dirty="0"/>
              <a:t>Next, we have the mid-range apology. This requires more thought and attention and applies to a situation where we really bothered someone or upset them, hurt their feelings, or cost someone money, time or resources. </a:t>
            </a:r>
          </a:p>
          <a:p>
            <a:endParaRPr lang="en-AU" sz="1200" dirty="0"/>
          </a:p>
          <a:p>
            <a:r>
              <a:rPr lang="en-AU" sz="1200" dirty="0"/>
              <a:t>Consider situations where this sort of apology might be appropriate. Perhaps they themselves have had to do this. What were the circumstances?</a:t>
            </a:r>
          </a:p>
          <a:p>
            <a:endParaRPr lang="en-AU" sz="1200" dirty="0"/>
          </a:p>
          <a:p>
            <a:r>
              <a:rPr lang="en-AU" sz="1200" dirty="0"/>
              <a:t>Lastly, we have the major apology. This sort of apology applies when we have done something deliberately mean or harmful and our relationship with someone is damaged. </a:t>
            </a:r>
          </a:p>
          <a:p>
            <a:pPr fontAlgn="base"/>
            <a:r>
              <a:rPr lang="en-AU" sz="1200" dirty="0"/>
              <a:t> </a:t>
            </a:r>
          </a:p>
          <a:p>
            <a:r>
              <a:rPr lang="en-AU" sz="1200" dirty="0"/>
              <a:t>Next, explain that students will look at how we should apologise in each of these situations. </a:t>
            </a:r>
          </a:p>
          <a:p>
            <a:endParaRPr lang="en-AU" sz="1200" dirty="0"/>
          </a:p>
          <a:p>
            <a:r>
              <a:rPr lang="en-AU" sz="1200" dirty="0"/>
              <a:t>First, let’s take a look at what not to do. We’ve all heard an apology that didn’t feel real (often from our siblings!)</a:t>
            </a:r>
          </a:p>
          <a:p>
            <a:endParaRPr lang="en-AU" sz="1200" dirty="0"/>
          </a:p>
          <a:p>
            <a:r>
              <a:rPr lang="en-AU" sz="1200" i="1" dirty="0"/>
              <a:t>What sort of apology is one that doesn’t really man anything to the person?</a:t>
            </a:r>
          </a:p>
          <a:p>
            <a:endParaRPr lang="en-AU" sz="1200" i="1" dirty="0"/>
          </a:p>
          <a:p>
            <a:r>
              <a:rPr lang="en-AU" sz="1200" dirty="0"/>
              <a:t>Ask volunteers to demonstrate an inadequate apology. Afterwards, ask: what makes it inadequate? </a:t>
            </a:r>
          </a:p>
          <a:p>
            <a:endParaRPr lang="en-AU" sz="1200" dirty="0"/>
          </a:p>
          <a:p>
            <a:r>
              <a:rPr lang="en-AU" sz="1200" dirty="0"/>
              <a:t>Ask students now to act out a fake or empty apology for one another.  After doing so, ask them to reflect on what made it ‘empty’? Was it the tone of voice? The word used? Body language? Have students discuss short, monotone, or forced apologies and their effect on the person harmed.</a:t>
            </a:r>
          </a:p>
          <a:p>
            <a:endParaRPr lang="en-AU" sz="1200" dirty="0"/>
          </a:p>
          <a:p>
            <a:r>
              <a:rPr lang="en-AU" sz="1200" dirty="0"/>
              <a:t>Explain to students that finally, they will be building a good apology and – most importantly – looking at how to make any necessary repairs.</a:t>
            </a:r>
          </a:p>
          <a:p>
            <a:r>
              <a:rPr lang="en-AU" sz="1200" dirty="0"/>
              <a:t> </a:t>
            </a:r>
          </a:p>
          <a:p>
            <a:r>
              <a:rPr lang="en-AU" sz="1200" dirty="0"/>
              <a:t>Split students into groups and give each one of the following scenarios. They  will then work on an appropriate apology.</a:t>
            </a:r>
          </a:p>
          <a:p>
            <a:r>
              <a:rPr lang="en-AU" sz="1200" dirty="0"/>
              <a:t> </a:t>
            </a:r>
          </a:p>
          <a:p>
            <a:pPr marL="171450" lvl="0" indent="-171450">
              <a:buFont typeface="Arial" panose="020B0604020202020204" pitchFamily="34" charset="0"/>
              <a:buChar char="•"/>
            </a:pPr>
            <a:r>
              <a:rPr lang="en-AU" sz="1200" i="1" dirty="0"/>
              <a:t>Your sibling has way more pocket money saved up than you do, and you really need some to go to the movies with friends. You ‘borrow’ $20, thinking you’ll pay it back. But your sibling needed that money for the same day, and couldn’t go out.</a:t>
            </a:r>
          </a:p>
          <a:p>
            <a:pPr marL="171450" lvl="0" indent="-171450">
              <a:buFont typeface="Arial" panose="020B0604020202020204" pitchFamily="34" charset="0"/>
              <a:buChar char="•"/>
            </a:pPr>
            <a:endParaRPr lang="en-AU" sz="1200" i="1" dirty="0"/>
          </a:p>
          <a:p>
            <a:pPr marL="171450" lvl="0" indent="-171450">
              <a:buFont typeface="Arial" panose="020B0604020202020204" pitchFamily="34" charset="0"/>
              <a:buChar char="•"/>
            </a:pPr>
            <a:r>
              <a:rPr lang="en-AU" sz="1200" i="1" dirty="0"/>
              <a:t>You are mucking around in the classroom and accidentally bump into someone, who whacks their shin on a desk. Really hard. Because you don’t want to get into trouble, you run away. </a:t>
            </a:r>
          </a:p>
          <a:p>
            <a:pPr marL="171450" lvl="0" indent="-171450">
              <a:buFont typeface="Arial" panose="020B0604020202020204" pitchFamily="34" charset="0"/>
              <a:buChar char="•"/>
            </a:pPr>
            <a:endParaRPr lang="en-AU" sz="1200" i="1" dirty="0"/>
          </a:p>
          <a:p>
            <a:r>
              <a:rPr lang="en-AU" sz="1200" dirty="0"/>
              <a:t> </a:t>
            </a:r>
          </a:p>
          <a:p>
            <a:r>
              <a:rPr lang="en-AU" sz="1200" dirty="0"/>
              <a:t> </a:t>
            </a:r>
          </a:p>
          <a:p>
            <a:endParaRPr lang="en-AU" sz="1200" b="1" dirty="0">
              <a:solidFill>
                <a:srgbClr val="7F6CFC"/>
              </a:solidFill>
              <a:latin typeface="ABCSans Black" panose="020B0903040403020204"/>
            </a:endParaRPr>
          </a:p>
        </p:txBody>
      </p:sp>
    </p:spTree>
    <p:extLst>
      <p:ext uri="{BB962C8B-B14F-4D97-AF65-F5344CB8AC3E}">
        <p14:creationId xmlns:p14="http://schemas.microsoft.com/office/powerpoint/2010/main" val="2681711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Heart">
            <a:extLst>
              <a:ext uri="{FF2B5EF4-FFF2-40B4-BE49-F238E27FC236}">
                <a16:creationId xmlns:a16="http://schemas.microsoft.com/office/drawing/2014/main" id="{BF2AA336-43A7-4E04-9E8F-5EB956716C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9" y="371092"/>
            <a:ext cx="6295371" cy="6295371"/>
          </a:xfrm>
          <a:prstGeom prst="rect">
            <a:avLst/>
          </a:prstGeom>
        </p:spPr>
      </p:pic>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538609"/>
          </a:xfrm>
          <a:prstGeom prst="rect">
            <a:avLst/>
          </a:prstGeom>
        </p:spPr>
        <p:txBody>
          <a:bodyPr wrap="square">
            <a:spAutoFit/>
          </a:bodyPr>
          <a:lstStyle/>
          <a:p>
            <a:endParaRPr lang="en-AU" sz="1200" dirty="0">
              <a:latin typeface="ABCSans Light" panose="020B0303040403020204" pitchFamily="34" charset="0"/>
            </a:endParaRPr>
          </a:p>
          <a:p>
            <a:pPr>
              <a:spcBef>
                <a:spcPts val="600"/>
              </a:spcBef>
              <a:spcAft>
                <a:spcPts val="600"/>
              </a:spcAft>
              <a:buClr>
                <a:schemeClr val="accent2"/>
              </a:buClr>
              <a:buSzPct val="150000"/>
            </a:pPr>
            <a:r>
              <a:rPr lang="en-AU" sz="12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61BF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14</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4" name="Rectangle 3">
            <a:extLst>
              <a:ext uri="{FF2B5EF4-FFF2-40B4-BE49-F238E27FC236}">
                <a16:creationId xmlns:a16="http://schemas.microsoft.com/office/drawing/2014/main" id="{9B8C2C6C-1FA5-48A0-9762-7574638D389E}"/>
              </a:ext>
            </a:extLst>
          </p:cNvPr>
          <p:cNvSpPr/>
          <p:nvPr/>
        </p:nvSpPr>
        <p:spPr>
          <a:xfrm>
            <a:off x="337457" y="937304"/>
            <a:ext cx="11360279" cy="3970318"/>
          </a:xfrm>
          <a:prstGeom prst="rect">
            <a:avLst/>
          </a:prstGeom>
        </p:spPr>
        <p:txBody>
          <a:bodyPr wrap="square">
            <a:spAutoFit/>
          </a:bodyPr>
          <a:lstStyle/>
          <a:p>
            <a:pPr marL="171450" lvl="0" indent="-171450">
              <a:buFont typeface="Arial" panose="020B0604020202020204" pitchFamily="34" charset="0"/>
              <a:buChar char="•"/>
            </a:pPr>
            <a:r>
              <a:rPr lang="en-AU" sz="1200" i="1" dirty="0"/>
              <a:t>You hear some people saying mean things about a friend of yours. You don’t join in, but you also don’t speak up. Your friend later hears that you were there and didn’t say anything, and is upset.</a:t>
            </a:r>
          </a:p>
          <a:p>
            <a:pPr marL="171450" lvl="0" indent="-171450">
              <a:buFont typeface="Arial" panose="020B0604020202020204" pitchFamily="34" charset="0"/>
              <a:buChar char="•"/>
            </a:pPr>
            <a:endParaRPr lang="en-AU" sz="1200" i="1" dirty="0"/>
          </a:p>
          <a:p>
            <a:pPr marL="171450" lvl="0" indent="-171450">
              <a:buFont typeface="Arial" panose="020B0604020202020204" pitchFamily="34" charset="0"/>
              <a:buChar char="•"/>
            </a:pPr>
            <a:r>
              <a:rPr lang="en-AU" sz="1200" i="1" dirty="0"/>
              <a:t>You’re playing footy and someone from the other team says something offensive to only you. It makes you really angry. Without thinking, you give them a big shove and they fall hard, hurting themselves.</a:t>
            </a:r>
          </a:p>
          <a:p>
            <a:pPr marL="171450" lvl="0" indent="-171450">
              <a:buFont typeface="Arial" panose="020B0604020202020204" pitchFamily="34" charset="0"/>
              <a:buChar char="•"/>
            </a:pPr>
            <a:endParaRPr lang="en-AU" sz="1200" i="1" dirty="0"/>
          </a:p>
          <a:p>
            <a:r>
              <a:rPr lang="en-AU" sz="1200" dirty="0"/>
              <a:t>First, review what happened and why. Was the harm accidental or intentional? </a:t>
            </a:r>
          </a:p>
          <a:p>
            <a:r>
              <a:rPr lang="en-AU" sz="1200" dirty="0"/>
              <a:t> </a:t>
            </a:r>
          </a:p>
          <a:p>
            <a:r>
              <a:rPr lang="en-AU" sz="1200" i="1" dirty="0"/>
              <a:t>Next, focus on empathy. Even if we don’t immediately </a:t>
            </a:r>
            <a:r>
              <a:rPr lang="en-AU" sz="1200" i="1" u="sng" dirty="0"/>
              <a:t>feel</a:t>
            </a:r>
            <a:r>
              <a:rPr lang="en-AU" sz="1200" i="1" dirty="0"/>
              <a:t> sorry, we can try and understand how others might feel, and that can help. An apology shouldn’t be made because we are told to, or because we don’t want to get into trouble.</a:t>
            </a:r>
          </a:p>
          <a:p>
            <a:r>
              <a:rPr lang="en-AU" sz="1200" i="1" dirty="0"/>
              <a:t> </a:t>
            </a:r>
          </a:p>
          <a:p>
            <a:r>
              <a:rPr lang="en-AU" sz="1200" i="1" dirty="0"/>
              <a:t>Next we make the repairs. Most often, we think a well written letter or a heartfelt apology will cover it, but actually the real repairs come in the form of actions, not words. If we say sorry for something, and then never change our behaviour or make up for what we did, that sorry doesn’t mean much. </a:t>
            </a:r>
          </a:p>
          <a:p>
            <a:r>
              <a:rPr lang="en-AU" sz="1200" dirty="0"/>
              <a:t> </a:t>
            </a:r>
          </a:p>
          <a:p>
            <a:r>
              <a:rPr lang="en-AU" sz="1200" dirty="0"/>
              <a:t>At this point, ask students to think about whether or not it is okay to explain why you did something when you’re apologising, or to defend your actions somewhat. Is this okay, or does this undo the apology? Discuss as a group.</a:t>
            </a:r>
          </a:p>
          <a:p>
            <a:r>
              <a:rPr lang="en-AU" sz="1200" dirty="0"/>
              <a:t> </a:t>
            </a:r>
          </a:p>
          <a:p>
            <a:r>
              <a:rPr lang="en-AU" sz="1200" dirty="0"/>
              <a:t>So, for the final part of the activity have students brainstorm in their groups what words AND actions would show the other person you are sorry and working to repair what happened.</a:t>
            </a:r>
          </a:p>
          <a:p>
            <a:r>
              <a:rPr lang="en-AU" sz="1200" dirty="0"/>
              <a:t> </a:t>
            </a:r>
          </a:p>
          <a:p>
            <a:r>
              <a:rPr lang="en-AU" sz="1200" dirty="0"/>
              <a:t>Consolidation: have students explain or role play their apologies and any repairs made, explaining their reasoning for each.</a:t>
            </a:r>
          </a:p>
        </p:txBody>
      </p:sp>
    </p:spTree>
    <p:extLst>
      <p:ext uri="{BB962C8B-B14F-4D97-AF65-F5344CB8AC3E}">
        <p14:creationId xmlns:p14="http://schemas.microsoft.com/office/powerpoint/2010/main" val="3530438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B5B3-1ABC-4902-B757-99427A730C37}"/>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0B5CD71B-E9A3-4108-9F85-B76779C34F2B}"/>
              </a:ext>
            </a:extLst>
          </p:cNvPr>
          <p:cNvSpPr>
            <a:spLocks noGrp="1"/>
          </p:cNvSpPr>
          <p:nvPr>
            <p:ph idx="1"/>
          </p:nvPr>
        </p:nvSpPr>
        <p:spPr/>
        <p:txBody>
          <a:bodyPr/>
          <a:lstStyle/>
          <a:p>
            <a:endParaRPr lang="en-AU"/>
          </a:p>
        </p:txBody>
      </p:sp>
      <p:pic>
        <p:nvPicPr>
          <p:cNvPr id="7170" name="Picture 2" descr="Should you give money to homeless people? - ABC Radio">
            <a:extLst>
              <a:ext uri="{FF2B5EF4-FFF2-40B4-BE49-F238E27FC236}">
                <a16:creationId xmlns:a16="http://schemas.microsoft.com/office/drawing/2014/main" id="{448B5FD6-4206-4D99-8217-40EF98557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 y="0"/>
            <a:ext cx="12190430" cy="685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018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9B6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15</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271739" y="916376"/>
            <a:ext cx="5340062" cy="5447645"/>
          </a:xfrm>
          <a:prstGeom prst="rect">
            <a:avLst/>
          </a:prstGeom>
        </p:spPr>
        <p:txBody>
          <a:bodyPr wrap="square">
            <a:spAutoFit/>
          </a:bodyPr>
          <a:lstStyle/>
          <a:p>
            <a:r>
              <a:rPr lang="en-AU" sz="1200" dirty="0"/>
              <a:t>Begin this session by explaining to students that today they will be looking at the ethics of giving.</a:t>
            </a:r>
          </a:p>
          <a:p>
            <a:endParaRPr lang="en-AU" sz="1200" b="1" dirty="0"/>
          </a:p>
          <a:p>
            <a:r>
              <a:rPr lang="en-AU" sz="1200" dirty="0"/>
              <a:t>To start with, ask students to imagine the following scenario: </a:t>
            </a:r>
          </a:p>
          <a:p>
            <a:endParaRPr lang="en-AU" sz="1200" i="1" dirty="0"/>
          </a:p>
          <a:p>
            <a:r>
              <a:rPr lang="en-AU" sz="1200" i="1" dirty="0"/>
              <a:t>Great Aunty Mavis gives you $20 for your birthday to spend ‘on anything you like.’ The next day, you ask a parent to take you to the shops to spend your birthday money. You know what you want, and it’s your absolute favourite fast food and brand of lollies. You are pumped. </a:t>
            </a:r>
            <a:r>
              <a:rPr lang="en-AU" sz="1200" b="1" i="1" dirty="0"/>
              <a:t> </a:t>
            </a:r>
            <a:r>
              <a:rPr lang="en-AU" sz="1200" i="1" dirty="0"/>
              <a:t>On  the way to the shops Your mum says Great Aunty Mavis has said the money is not under any circumstances to be spent on junk food. She thought something like a book, some drawing things or a soccer ball.</a:t>
            </a:r>
          </a:p>
          <a:p>
            <a:endParaRPr lang="en-AU" sz="1200" b="1" i="1" dirty="0"/>
          </a:p>
          <a:p>
            <a:r>
              <a:rPr lang="en-AU" sz="1200" dirty="0"/>
              <a:t>IS this fair or not?</a:t>
            </a:r>
          </a:p>
          <a:p>
            <a:endParaRPr lang="en-AU" sz="1200" b="1" dirty="0"/>
          </a:p>
          <a:p>
            <a:r>
              <a:rPr lang="en-AU" sz="1200" dirty="0"/>
              <a:t>In pairs, discuss this scenario and make a list of all the reasons why it IS fair, and all the reasons it isn’t.</a:t>
            </a:r>
          </a:p>
          <a:p>
            <a:endParaRPr lang="en-AU" sz="1200" b="1" dirty="0"/>
          </a:p>
          <a:p>
            <a:r>
              <a:rPr lang="en-AU" sz="1200" dirty="0"/>
              <a:t>Once done, discuss this as a group. </a:t>
            </a:r>
          </a:p>
          <a:p>
            <a:endParaRPr lang="en-AU" sz="1200" b="1" dirty="0"/>
          </a:p>
          <a:p>
            <a:r>
              <a:rPr lang="en-AU" sz="1200" dirty="0"/>
              <a:t>Next, ask students to discuss in pairs whether or not they think giving money directly to homeless people is a good idea or not?</a:t>
            </a:r>
          </a:p>
          <a:p>
            <a:endParaRPr lang="en-AU" sz="1200" b="1" dirty="0"/>
          </a:p>
          <a:p>
            <a:r>
              <a:rPr lang="en-AU" sz="1200" dirty="0"/>
              <a:t>This should draw out a number of ‘it depends’ type responses which can be discussed. </a:t>
            </a:r>
            <a:r>
              <a:rPr lang="en-AU" sz="1200" dirty="0" err="1"/>
              <a:t>Eg</a:t>
            </a:r>
            <a:r>
              <a:rPr lang="en-AU" sz="1200" dirty="0"/>
              <a:t>, it may depend on how much money you yourself have, what you think they need the money for etc.</a:t>
            </a:r>
          </a:p>
          <a:p>
            <a:endParaRPr lang="en-AU" sz="1200" b="1" dirty="0"/>
          </a:p>
          <a:p>
            <a:pPr fontAlgn="base"/>
            <a:r>
              <a:rPr lang="en-AU" sz="1200" dirty="0"/>
              <a:t> </a:t>
            </a:r>
          </a:p>
          <a:p>
            <a:pPr fontAlgn="base"/>
            <a:r>
              <a:rPr lang="en-AU" sz="1200" dirty="0"/>
              <a:t> </a:t>
            </a:r>
          </a:p>
          <a:p>
            <a:pPr fontAlgn="base"/>
            <a:endParaRPr lang="en-AU" sz="1200" dirty="0">
              <a:latin typeface="ABCSans Light" panose="020B0303040403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FAAF22B-CE33-4CA2-803B-E11F949D36AF}"/>
              </a:ext>
            </a:extLst>
          </p:cNvPr>
          <p:cNvSpPr txBox="1"/>
          <p:nvPr/>
        </p:nvSpPr>
        <p:spPr>
          <a:xfrm>
            <a:off x="257828" y="284328"/>
            <a:ext cx="9811081" cy="369332"/>
          </a:xfrm>
          <a:prstGeom prst="rect">
            <a:avLst/>
          </a:prstGeom>
          <a:noFill/>
        </p:spPr>
        <p:txBody>
          <a:bodyPr wrap="square" rtlCol="0">
            <a:spAutoFit/>
          </a:bodyPr>
          <a:lstStyle/>
          <a:p>
            <a:r>
              <a:rPr lang="en-AU" b="1" dirty="0">
                <a:solidFill>
                  <a:srgbClr val="9B68F5"/>
                </a:solidFill>
              </a:rPr>
              <a:t>Should you give money to homeless people?</a:t>
            </a:r>
            <a:r>
              <a:rPr lang="en-AU" dirty="0">
                <a:solidFill>
                  <a:srgbClr val="9B68F5"/>
                </a:solidFill>
              </a:rPr>
              <a:t> </a:t>
            </a:r>
            <a:endParaRPr lang="en-AU" b="1" dirty="0">
              <a:solidFill>
                <a:srgbClr val="9B68F5"/>
              </a:solidFill>
              <a:latin typeface="ABCSans Black" panose="020B0903040403020204"/>
            </a:endParaRPr>
          </a:p>
        </p:txBody>
      </p:sp>
      <p:sp>
        <p:nvSpPr>
          <p:cNvPr id="2" name="TextBox 1">
            <a:extLst>
              <a:ext uri="{FF2B5EF4-FFF2-40B4-BE49-F238E27FC236}">
                <a16:creationId xmlns:a16="http://schemas.microsoft.com/office/drawing/2014/main" id="{54E74F62-23C1-4439-9805-150456D49CBF}"/>
              </a:ext>
            </a:extLst>
          </p:cNvPr>
          <p:cNvSpPr txBox="1"/>
          <p:nvPr/>
        </p:nvSpPr>
        <p:spPr>
          <a:xfrm>
            <a:off x="5934465" y="698777"/>
            <a:ext cx="5799165" cy="5632311"/>
          </a:xfrm>
          <a:prstGeom prst="rect">
            <a:avLst/>
          </a:prstGeom>
          <a:noFill/>
        </p:spPr>
        <p:txBody>
          <a:bodyPr wrap="square" rtlCol="0">
            <a:spAutoFit/>
          </a:bodyPr>
          <a:lstStyle/>
          <a:p>
            <a:endParaRPr lang="en-AU" sz="1200" dirty="0"/>
          </a:p>
          <a:p>
            <a:r>
              <a:rPr lang="en-AU" sz="1200" dirty="0"/>
              <a:t>Ask: One you have given someone money, should you have any say in  how it’s spent? And, should we give money to people even if we suspect they’re going to spend it in a way we don’t want them to? </a:t>
            </a:r>
          </a:p>
          <a:p>
            <a:endParaRPr lang="en-AU" sz="1200" b="1" dirty="0"/>
          </a:p>
          <a:p>
            <a:r>
              <a:rPr lang="en-AU" sz="1200" dirty="0"/>
              <a:t>Next, explain to students that they will be exploring the concept of ‘altruism’ and how it can benefit society. Ultimately, they will plan a project to benefit the homeless locally.</a:t>
            </a:r>
            <a:endParaRPr lang="en-AU" sz="1200" b="1" dirty="0"/>
          </a:p>
          <a:p>
            <a:endParaRPr lang="en-AU" sz="1200" dirty="0"/>
          </a:p>
          <a:p>
            <a:r>
              <a:rPr lang="en-AU" sz="1200" dirty="0"/>
              <a:t>Begin in pairs or small groups, asking students to consider the different needs we all have. </a:t>
            </a:r>
            <a:endParaRPr lang="en-AU" sz="1200" b="1" dirty="0"/>
          </a:p>
          <a:p>
            <a:r>
              <a:rPr lang="en-AU" sz="1200" dirty="0"/>
              <a:t>Working together, students will come up with a list of these needs and place them into categories, such as ‘material / physical needs’ and ‘emotional needs’. Once students have brainstormed these, it may be useful to briefly review Maslow’s hierarchy of needs.</a:t>
            </a:r>
          </a:p>
          <a:p>
            <a:endParaRPr lang="en-AU" sz="1200" b="1" dirty="0"/>
          </a:p>
          <a:p>
            <a:r>
              <a:rPr lang="en-AU" sz="1200" dirty="0"/>
              <a:t>After reviewing, students discuss whether or not these needs are being met for different members of society, and which specific needs are probably not being met for people who are homeless.</a:t>
            </a:r>
          </a:p>
          <a:p>
            <a:endParaRPr lang="en-AU" sz="1200" b="1" dirty="0"/>
          </a:p>
          <a:p>
            <a:r>
              <a:rPr lang="en-AU" sz="1200" dirty="0"/>
              <a:t>Next, students can research homelessness in the local area. Do charitable organisations already exist to support them? What are they? What are the biggest issues facing this community?</a:t>
            </a:r>
          </a:p>
          <a:p>
            <a:endParaRPr lang="en-AU" sz="1200" b="1" dirty="0"/>
          </a:p>
          <a:p>
            <a:r>
              <a:rPr lang="en-AU" sz="1200" dirty="0"/>
              <a:t>Finally, students will work on an altruistic project to benefit the homeless. This may be as big or small as you wish, e.g. volunteering at a local charity or hosting a drive / fundraiser at school. Whatever the idea, it should be based on the needs identified through the activity and research undertaken. </a:t>
            </a:r>
          </a:p>
          <a:p>
            <a:endParaRPr lang="en-AU" sz="1200" b="1" dirty="0"/>
          </a:p>
          <a:p>
            <a:r>
              <a:rPr lang="en-AU" sz="1200" dirty="0"/>
              <a:t>Once they have an idea, groups can write a proposal for their idea outlining why it is a good one, and providing details on how it would work. </a:t>
            </a:r>
            <a:endParaRPr lang="en-AU" sz="1200" b="1" dirty="0"/>
          </a:p>
          <a:p>
            <a:pPr lvl="0" fontAlgn="base"/>
            <a:endParaRPr lang="en-AU" sz="1200" dirty="0"/>
          </a:p>
          <a:p>
            <a:endParaRPr lang="en-AU" sz="1200" dirty="0"/>
          </a:p>
        </p:txBody>
      </p:sp>
      <p:pic>
        <p:nvPicPr>
          <p:cNvPr id="7" name="Graphic 6" descr="Coins">
            <a:extLst>
              <a:ext uri="{FF2B5EF4-FFF2-40B4-BE49-F238E27FC236}">
                <a16:creationId xmlns:a16="http://schemas.microsoft.com/office/drawing/2014/main" id="{0D643374-494D-40AC-825B-7D5F4AE1C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4465" y="743149"/>
            <a:ext cx="5543566" cy="5543566"/>
          </a:xfrm>
          <a:prstGeom prst="rect">
            <a:avLst/>
          </a:prstGeom>
        </p:spPr>
      </p:pic>
    </p:spTree>
    <p:extLst>
      <p:ext uri="{BB962C8B-B14F-4D97-AF65-F5344CB8AC3E}">
        <p14:creationId xmlns:p14="http://schemas.microsoft.com/office/powerpoint/2010/main" val="2056002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71BC-3CDB-412E-8497-133BDD59515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706EAFFE-F818-4304-83A5-0AFA4E22E1B9}"/>
              </a:ext>
            </a:extLst>
          </p:cNvPr>
          <p:cNvSpPr>
            <a:spLocks noGrp="1"/>
          </p:cNvSpPr>
          <p:nvPr>
            <p:ph idx="1"/>
          </p:nvPr>
        </p:nvSpPr>
        <p:spPr/>
        <p:txBody>
          <a:bodyPr/>
          <a:lstStyle/>
          <a:p>
            <a:endParaRPr lang="en-AU"/>
          </a:p>
        </p:txBody>
      </p:sp>
      <p:pic>
        <p:nvPicPr>
          <p:cNvPr id="8194" name="Picture 2" descr="Do athletes have to be role models too? - ABC Radio">
            <a:extLst>
              <a:ext uri="{FF2B5EF4-FFF2-40B4-BE49-F238E27FC236}">
                <a16:creationId xmlns:a16="http://schemas.microsoft.com/office/drawing/2014/main" id="{0866368D-2862-45A0-B8C7-491FEB991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3"/>
            <a:ext cx="12192000" cy="685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575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9B6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16</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135705" y="698777"/>
            <a:ext cx="11468101" cy="5447645"/>
          </a:xfrm>
          <a:prstGeom prst="rect">
            <a:avLst/>
          </a:prstGeom>
        </p:spPr>
        <p:txBody>
          <a:bodyPr wrap="square">
            <a:spAutoFit/>
          </a:bodyPr>
          <a:lstStyle/>
          <a:p>
            <a:r>
              <a:rPr lang="en-AU" sz="1200" b="1" dirty="0"/>
              <a:t>For this activity, students will undertake one or several of the following role model activities to create a class experience around what makes an inspirational role model. </a:t>
            </a:r>
          </a:p>
          <a:p>
            <a:r>
              <a:rPr lang="en-AU" sz="1200" dirty="0"/>
              <a:t> </a:t>
            </a:r>
          </a:p>
          <a:p>
            <a:r>
              <a:rPr lang="en-AU" sz="1200" dirty="0"/>
              <a:t>First, choose 5-6 inspirational people that you think your students will recognise, who may be seen by them as being appropriate role models. Display their names / images and ask students to work in pairs or small groups to identify them and suggest why they are considered role models.</a:t>
            </a:r>
          </a:p>
          <a:p>
            <a:endParaRPr lang="en-AU" sz="1200" dirty="0"/>
          </a:p>
          <a:p>
            <a:r>
              <a:rPr lang="en-AU" sz="1200" dirty="0"/>
              <a:t>Suggestions: Dylan Alcott, Ash </a:t>
            </a:r>
            <a:r>
              <a:rPr lang="en-AU" sz="1200" dirty="0" err="1"/>
              <a:t>Barty</a:t>
            </a:r>
            <a:r>
              <a:rPr lang="en-AU" sz="1200" dirty="0"/>
              <a:t>, Adam Goodes, Grace Tame, Greta Thunberg, Sam Kerr.</a:t>
            </a:r>
          </a:p>
          <a:p>
            <a:endParaRPr lang="en-AU" sz="1200" dirty="0"/>
          </a:p>
          <a:p>
            <a:r>
              <a:rPr lang="en-AU" sz="1200" dirty="0"/>
              <a:t>As students research, write key words or phrases to describe each one on the board, for example, ‘brave’, ‘cares about people’ or ‘determined’. </a:t>
            </a:r>
          </a:p>
          <a:p>
            <a:endParaRPr lang="en-AU" sz="1200" dirty="0"/>
          </a:p>
          <a:p>
            <a:r>
              <a:rPr lang="en-AU" sz="1200" dirty="0"/>
              <a:t>Encourage students to get to the characteristic rather than just talking about what the person has done. So rather than saying ‘Sam Kerr was named Australian of the year in 2018’, try ‘advocate for women in sport’.</a:t>
            </a:r>
          </a:p>
          <a:p>
            <a:endParaRPr lang="en-AU" sz="1200" dirty="0"/>
          </a:p>
          <a:p>
            <a:r>
              <a:rPr lang="en-AU" sz="1200" dirty="0"/>
              <a:t>Create and display a word cloud of these traits or characteristics. Ask students to discuss in their pairs/groups if there are similarities between the different role models. What are they?</a:t>
            </a:r>
          </a:p>
          <a:p>
            <a:endParaRPr lang="en-AU" sz="1200" dirty="0"/>
          </a:p>
          <a:p>
            <a:r>
              <a:rPr lang="en-AU" sz="1200" dirty="0"/>
              <a:t>Next, ask students to choose one person who they find inspirational. Get them to write a short paragraph about why they are inspired by this person. They can use sentence starters such as ‘I look up to X because…’ or ‘I am inspired by X because…’</a:t>
            </a:r>
          </a:p>
          <a:p>
            <a:endParaRPr lang="en-AU" sz="1200" dirty="0"/>
          </a:p>
          <a:p>
            <a:r>
              <a:rPr lang="en-AU" sz="1200" dirty="0"/>
              <a:t>Now ask students to take it in turns to read their paragraph to their partner (or to the whole class if you have time), without revealing the name of the  person. Can the class guess who they are talking about?</a:t>
            </a:r>
          </a:p>
          <a:p>
            <a:endParaRPr lang="en-AU" sz="1200" dirty="0"/>
          </a:p>
          <a:p>
            <a:r>
              <a:rPr lang="en-AU" sz="1200" dirty="0"/>
              <a:t>End with asking students how they would react if their inspirational person did something they thought was wrong. </a:t>
            </a:r>
          </a:p>
          <a:p>
            <a:endParaRPr lang="en-AU" sz="1200" dirty="0"/>
          </a:p>
          <a:p>
            <a:r>
              <a:rPr lang="en-AU" sz="1200" dirty="0"/>
              <a:t>You may suggest specific things such as cheating at their sport, getting into a public fight, or doing something wrong that is not connected to their field of excellence, </a:t>
            </a:r>
            <a:r>
              <a:rPr lang="en-AU" sz="1200" dirty="0" err="1"/>
              <a:t>ie</a:t>
            </a:r>
            <a:r>
              <a:rPr lang="en-AU" sz="1200" dirty="0"/>
              <a:t> in the personal life. </a:t>
            </a:r>
          </a:p>
          <a:p>
            <a:endParaRPr lang="en-AU" sz="1200" dirty="0"/>
          </a:p>
          <a:p>
            <a:r>
              <a:rPr lang="en-AU" sz="1200" dirty="0"/>
              <a:t>Would this make you reconsider this person as a role model? Why / why not? </a:t>
            </a:r>
          </a:p>
          <a:p>
            <a:endParaRPr lang="en-AU" sz="1200" dirty="0"/>
          </a:p>
          <a:p>
            <a:r>
              <a:rPr lang="en-AU" sz="1200" dirty="0"/>
              <a:t>What things would make you not admire this person anymore?</a:t>
            </a:r>
          </a:p>
        </p:txBody>
      </p:sp>
      <p:sp>
        <p:nvSpPr>
          <p:cNvPr id="3" name="TextBox 2">
            <a:extLst>
              <a:ext uri="{FF2B5EF4-FFF2-40B4-BE49-F238E27FC236}">
                <a16:creationId xmlns:a16="http://schemas.microsoft.com/office/drawing/2014/main" id="{BFAAF22B-CE33-4CA2-803B-E11F949D36AF}"/>
              </a:ext>
            </a:extLst>
          </p:cNvPr>
          <p:cNvSpPr txBox="1"/>
          <p:nvPr/>
        </p:nvSpPr>
        <p:spPr>
          <a:xfrm>
            <a:off x="135705" y="264043"/>
            <a:ext cx="9811081" cy="369332"/>
          </a:xfrm>
          <a:prstGeom prst="rect">
            <a:avLst/>
          </a:prstGeom>
          <a:noFill/>
        </p:spPr>
        <p:txBody>
          <a:bodyPr wrap="square" rtlCol="0">
            <a:spAutoFit/>
          </a:bodyPr>
          <a:lstStyle/>
          <a:p>
            <a:r>
              <a:rPr lang="en-AU" b="1" dirty="0">
                <a:solidFill>
                  <a:srgbClr val="9B68F5"/>
                </a:solidFill>
              </a:rPr>
              <a:t>Do athletes have to be role models too? </a:t>
            </a:r>
            <a:r>
              <a:rPr lang="en-AU" dirty="0"/>
              <a:t> </a:t>
            </a:r>
            <a:endParaRPr lang="en-AU" b="1" dirty="0">
              <a:solidFill>
                <a:srgbClr val="7F6CFC"/>
              </a:solidFill>
              <a:latin typeface="ABCSans Black" panose="020B0903040403020204"/>
            </a:endParaRPr>
          </a:p>
        </p:txBody>
      </p:sp>
      <p:pic>
        <p:nvPicPr>
          <p:cNvPr id="4" name="Graphic 3" descr="Medal">
            <a:extLst>
              <a:ext uri="{FF2B5EF4-FFF2-40B4-BE49-F238E27FC236}">
                <a16:creationId xmlns:a16="http://schemas.microsoft.com/office/drawing/2014/main" id="{5C82D7A1-470D-49EB-8D24-F8A18818EB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33375"/>
            <a:ext cx="5671457" cy="5671457"/>
          </a:xfrm>
          <a:prstGeom prst="rect">
            <a:avLst/>
          </a:prstGeom>
        </p:spPr>
      </p:pic>
    </p:spTree>
    <p:extLst>
      <p:ext uri="{BB962C8B-B14F-4D97-AF65-F5344CB8AC3E}">
        <p14:creationId xmlns:p14="http://schemas.microsoft.com/office/powerpoint/2010/main" val="3401471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17</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3" name="TextBox 2">
            <a:extLst>
              <a:ext uri="{FF2B5EF4-FFF2-40B4-BE49-F238E27FC236}">
                <a16:creationId xmlns:a16="http://schemas.microsoft.com/office/drawing/2014/main" id="{BFAAF22B-CE33-4CA2-803B-E11F949D36AF}"/>
              </a:ext>
            </a:extLst>
          </p:cNvPr>
          <p:cNvSpPr txBox="1"/>
          <p:nvPr/>
        </p:nvSpPr>
        <p:spPr>
          <a:xfrm>
            <a:off x="865790" y="262352"/>
            <a:ext cx="9811081" cy="523220"/>
          </a:xfrm>
          <a:prstGeom prst="rect">
            <a:avLst/>
          </a:prstGeom>
          <a:noFill/>
        </p:spPr>
        <p:txBody>
          <a:bodyPr wrap="square" rtlCol="0">
            <a:spAutoFit/>
          </a:bodyPr>
          <a:lstStyle/>
          <a:p>
            <a:pPr algn="ctr"/>
            <a:r>
              <a:rPr lang="en-AU" sz="2800" b="1" dirty="0">
                <a:solidFill>
                  <a:srgbClr val="990099"/>
                </a:solidFill>
              </a:rPr>
              <a:t>Personal values list</a:t>
            </a:r>
            <a:r>
              <a:rPr lang="en-AU" sz="2800" dirty="0">
                <a:solidFill>
                  <a:srgbClr val="990099"/>
                </a:solidFill>
              </a:rPr>
              <a:t> </a:t>
            </a:r>
            <a:endParaRPr lang="en-AU" sz="2800" b="1" dirty="0">
              <a:solidFill>
                <a:srgbClr val="990099"/>
              </a:solidFill>
              <a:latin typeface="ABCSans Black" panose="020B0903040403020204"/>
            </a:endParaRPr>
          </a:p>
        </p:txBody>
      </p:sp>
      <p:sp>
        <p:nvSpPr>
          <p:cNvPr id="11" name="TextBox 10">
            <a:extLst>
              <a:ext uri="{FF2B5EF4-FFF2-40B4-BE49-F238E27FC236}">
                <a16:creationId xmlns:a16="http://schemas.microsoft.com/office/drawing/2014/main" id="{7F218A86-D569-4528-AC2F-5B3B660F2E2E}"/>
              </a:ext>
            </a:extLst>
          </p:cNvPr>
          <p:cNvSpPr txBox="1"/>
          <p:nvPr/>
        </p:nvSpPr>
        <p:spPr>
          <a:xfrm>
            <a:off x="609789" y="1059580"/>
            <a:ext cx="3712028" cy="5078313"/>
          </a:xfrm>
          <a:prstGeom prst="rect">
            <a:avLst/>
          </a:prstGeom>
          <a:noFill/>
        </p:spPr>
        <p:txBody>
          <a:bodyPr wrap="square" rtlCol="0">
            <a:spAutoFit/>
          </a:bodyPr>
          <a:lstStyle/>
          <a:p>
            <a:r>
              <a:rPr lang="en-AU" b="1" dirty="0">
                <a:solidFill>
                  <a:srgbClr val="F429E5"/>
                </a:solidFill>
              </a:rPr>
              <a:t>Compassion</a:t>
            </a:r>
          </a:p>
          <a:p>
            <a:endParaRPr lang="en-AU" b="1" dirty="0">
              <a:solidFill>
                <a:srgbClr val="F429E5"/>
              </a:solidFill>
            </a:endParaRPr>
          </a:p>
          <a:p>
            <a:r>
              <a:rPr lang="en-AU" b="1" dirty="0">
                <a:solidFill>
                  <a:srgbClr val="F429E5"/>
                </a:solidFill>
              </a:rPr>
              <a:t>Kindness</a:t>
            </a:r>
          </a:p>
          <a:p>
            <a:endParaRPr lang="en-AU" b="1" dirty="0">
              <a:solidFill>
                <a:srgbClr val="F429E5"/>
              </a:solidFill>
            </a:endParaRPr>
          </a:p>
          <a:p>
            <a:r>
              <a:rPr lang="en-AU" b="1" dirty="0">
                <a:solidFill>
                  <a:srgbClr val="F429E5"/>
                </a:solidFill>
              </a:rPr>
              <a:t>Loyalty</a:t>
            </a:r>
          </a:p>
          <a:p>
            <a:endParaRPr lang="en-AU" b="1" dirty="0">
              <a:solidFill>
                <a:srgbClr val="F429E5"/>
              </a:solidFill>
            </a:endParaRPr>
          </a:p>
          <a:p>
            <a:r>
              <a:rPr lang="en-AU" b="1" dirty="0">
                <a:solidFill>
                  <a:srgbClr val="F429E5"/>
                </a:solidFill>
              </a:rPr>
              <a:t>Discipline</a:t>
            </a:r>
          </a:p>
          <a:p>
            <a:endParaRPr lang="en-AU" b="1" dirty="0">
              <a:solidFill>
                <a:srgbClr val="F429E5"/>
              </a:solidFill>
            </a:endParaRPr>
          </a:p>
          <a:p>
            <a:r>
              <a:rPr lang="en-AU" b="1" dirty="0">
                <a:solidFill>
                  <a:srgbClr val="F429E5"/>
                </a:solidFill>
              </a:rPr>
              <a:t>Freedom</a:t>
            </a:r>
          </a:p>
          <a:p>
            <a:endParaRPr lang="en-AU" b="1" dirty="0">
              <a:solidFill>
                <a:srgbClr val="F429E5"/>
              </a:solidFill>
            </a:endParaRPr>
          </a:p>
          <a:p>
            <a:r>
              <a:rPr lang="en-AU" b="1" dirty="0">
                <a:solidFill>
                  <a:srgbClr val="F429E5"/>
                </a:solidFill>
              </a:rPr>
              <a:t>Courage</a:t>
            </a:r>
          </a:p>
          <a:p>
            <a:endParaRPr lang="en-AU" b="1" dirty="0">
              <a:solidFill>
                <a:srgbClr val="F429E5"/>
              </a:solidFill>
            </a:endParaRPr>
          </a:p>
          <a:p>
            <a:r>
              <a:rPr lang="en-AU" b="1" dirty="0">
                <a:solidFill>
                  <a:srgbClr val="F429E5"/>
                </a:solidFill>
              </a:rPr>
              <a:t>Perseverance</a:t>
            </a:r>
          </a:p>
          <a:p>
            <a:endParaRPr lang="en-AU" b="1" dirty="0">
              <a:solidFill>
                <a:srgbClr val="F429E5"/>
              </a:solidFill>
            </a:endParaRPr>
          </a:p>
          <a:p>
            <a:r>
              <a:rPr lang="en-AU" b="1" dirty="0">
                <a:solidFill>
                  <a:srgbClr val="F429E5"/>
                </a:solidFill>
              </a:rPr>
              <a:t>Speaking up for others</a:t>
            </a:r>
          </a:p>
          <a:p>
            <a:endParaRPr lang="en-AU" b="1" dirty="0">
              <a:solidFill>
                <a:srgbClr val="F429E5"/>
              </a:solidFill>
            </a:endParaRPr>
          </a:p>
          <a:p>
            <a:r>
              <a:rPr lang="en-AU" b="1" dirty="0">
                <a:solidFill>
                  <a:srgbClr val="F429E5"/>
                </a:solidFill>
              </a:rPr>
              <a:t>Equality</a:t>
            </a:r>
          </a:p>
          <a:p>
            <a:endParaRPr lang="en-AU" dirty="0"/>
          </a:p>
        </p:txBody>
      </p:sp>
      <p:sp>
        <p:nvSpPr>
          <p:cNvPr id="12" name="TextBox 11">
            <a:extLst>
              <a:ext uri="{FF2B5EF4-FFF2-40B4-BE49-F238E27FC236}">
                <a16:creationId xmlns:a16="http://schemas.microsoft.com/office/drawing/2014/main" id="{EDBBD309-5477-40E6-9F51-BE3FD00EE6D2}"/>
              </a:ext>
            </a:extLst>
          </p:cNvPr>
          <p:cNvSpPr txBox="1"/>
          <p:nvPr/>
        </p:nvSpPr>
        <p:spPr>
          <a:xfrm>
            <a:off x="7860563" y="937304"/>
            <a:ext cx="3712028" cy="5135966"/>
          </a:xfrm>
          <a:prstGeom prst="rect">
            <a:avLst/>
          </a:prstGeom>
          <a:noFill/>
        </p:spPr>
        <p:txBody>
          <a:bodyPr wrap="square" rtlCol="0">
            <a:spAutoFit/>
          </a:bodyPr>
          <a:lstStyle/>
          <a:p>
            <a:endParaRPr lang="en-AU" dirty="0"/>
          </a:p>
        </p:txBody>
      </p:sp>
      <p:sp>
        <p:nvSpPr>
          <p:cNvPr id="13" name="TextBox 12">
            <a:extLst>
              <a:ext uri="{FF2B5EF4-FFF2-40B4-BE49-F238E27FC236}">
                <a16:creationId xmlns:a16="http://schemas.microsoft.com/office/drawing/2014/main" id="{65A9B153-1CB8-49B4-8085-266F976CFCB7}"/>
              </a:ext>
            </a:extLst>
          </p:cNvPr>
          <p:cNvSpPr txBox="1"/>
          <p:nvPr/>
        </p:nvSpPr>
        <p:spPr>
          <a:xfrm>
            <a:off x="3474703" y="1074707"/>
            <a:ext cx="2986340" cy="5355312"/>
          </a:xfrm>
          <a:prstGeom prst="rect">
            <a:avLst/>
          </a:prstGeom>
          <a:noFill/>
        </p:spPr>
        <p:txBody>
          <a:bodyPr wrap="square" rtlCol="0">
            <a:spAutoFit/>
          </a:bodyPr>
          <a:lstStyle/>
          <a:p>
            <a:r>
              <a:rPr lang="en-AU" b="1" dirty="0">
                <a:solidFill>
                  <a:srgbClr val="F429E5"/>
                </a:solidFill>
              </a:rPr>
              <a:t>Honesty</a:t>
            </a:r>
          </a:p>
          <a:p>
            <a:endParaRPr lang="en-AU" b="1" dirty="0">
              <a:solidFill>
                <a:srgbClr val="F429E5"/>
              </a:solidFill>
            </a:endParaRPr>
          </a:p>
          <a:p>
            <a:r>
              <a:rPr lang="en-AU" b="1" dirty="0">
                <a:solidFill>
                  <a:srgbClr val="F429E5"/>
                </a:solidFill>
              </a:rPr>
              <a:t>Hard work</a:t>
            </a:r>
          </a:p>
          <a:p>
            <a:endParaRPr lang="en-AU" b="1" dirty="0">
              <a:solidFill>
                <a:srgbClr val="F429E5"/>
              </a:solidFill>
            </a:endParaRPr>
          </a:p>
          <a:p>
            <a:r>
              <a:rPr lang="en-AU" b="1" dirty="0">
                <a:solidFill>
                  <a:srgbClr val="F429E5"/>
                </a:solidFill>
              </a:rPr>
              <a:t>Justice</a:t>
            </a:r>
          </a:p>
          <a:p>
            <a:endParaRPr lang="en-AU" b="1" dirty="0">
              <a:solidFill>
                <a:srgbClr val="F429E5"/>
              </a:solidFill>
            </a:endParaRPr>
          </a:p>
          <a:p>
            <a:r>
              <a:rPr lang="en-AU" b="1" dirty="0">
                <a:solidFill>
                  <a:srgbClr val="F429E5"/>
                </a:solidFill>
              </a:rPr>
              <a:t>Responsibility</a:t>
            </a:r>
          </a:p>
          <a:p>
            <a:endParaRPr lang="en-AU" b="1" dirty="0">
              <a:solidFill>
                <a:srgbClr val="F429E5"/>
              </a:solidFill>
            </a:endParaRPr>
          </a:p>
          <a:p>
            <a:r>
              <a:rPr lang="en-AU" b="1" dirty="0">
                <a:solidFill>
                  <a:srgbClr val="F429E5"/>
                </a:solidFill>
              </a:rPr>
              <a:t>Dignity</a:t>
            </a:r>
          </a:p>
          <a:p>
            <a:endParaRPr lang="en-AU" b="1" dirty="0">
              <a:solidFill>
                <a:srgbClr val="F429E5"/>
              </a:solidFill>
            </a:endParaRPr>
          </a:p>
          <a:p>
            <a:r>
              <a:rPr lang="en-AU" b="1" dirty="0">
                <a:solidFill>
                  <a:srgbClr val="F429E5"/>
                </a:solidFill>
              </a:rPr>
              <a:t>Diversity</a:t>
            </a:r>
          </a:p>
          <a:p>
            <a:endParaRPr lang="en-AU" b="1" dirty="0">
              <a:solidFill>
                <a:srgbClr val="F429E5"/>
              </a:solidFill>
            </a:endParaRPr>
          </a:p>
          <a:p>
            <a:r>
              <a:rPr lang="en-AU" b="1" dirty="0">
                <a:solidFill>
                  <a:srgbClr val="F429E5"/>
                </a:solidFill>
              </a:rPr>
              <a:t>Friendships</a:t>
            </a:r>
          </a:p>
          <a:p>
            <a:endParaRPr lang="en-AU" b="1" dirty="0">
              <a:solidFill>
                <a:srgbClr val="F429E5"/>
              </a:solidFill>
            </a:endParaRPr>
          </a:p>
          <a:p>
            <a:r>
              <a:rPr lang="en-AU" b="1" dirty="0">
                <a:solidFill>
                  <a:srgbClr val="F429E5"/>
                </a:solidFill>
              </a:rPr>
              <a:t>Family</a:t>
            </a:r>
          </a:p>
          <a:p>
            <a:endParaRPr lang="en-AU" b="1" dirty="0">
              <a:solidFill>
                <a:srgbClr val="F429E5"/>
              </a:solidFill>
            </a:endParaRPr>
          </a:p>
          <a:p>
            <a:r>
              <a:rPr lang="en-AU" b="1" dirty="0">
                <a:solidFill>
                  <a:srgbClr val="F429E5"/>
                </a:solidFill>
              </a:rPr>
              <a:t>Gratitude</a:t>
            </a:r>
          </a:p>
          <a:p>
            <a:endParaRPr lang="en-AU" dirty="0"/>
          </a:p>
          <a:p>
            <a:endParaRPr lang="en-AU" dirty="0"/>
          </a:p>
        </p:txBody>
      </p:sp>
      <p:sp>
        <p:nvSpPr>
          <p:cNvPr id="14" name="TextBox 13">
            <a:extLst>
              <a:ext uri="{FF2B5EF4-FFF2-40B4-BE49-F238E27FC236}">
                <a16:creationId xmlns:a16="http://schemas.microsoft.com/office/drawing/2014/main" id="{138E6E87-FA89-4431-8ED1-1099A0C5EF0C}"/>
              </a:ext>
            </a:extLst>
          </p:cNvPr>
          <p:cNvSpPr txBox="1"/>
          <p:nvPr/>
        </p:nvSpPr>
        <p:spPr>
          <a:xfrm>
            <a:off x="6096000" y="1077844"/>
            <a:ext cx="2986340" cy="4801314"/>
          </a:xfrm>
          <a:prstGeom prst="rect">
            <a:avLst/>
          </a:prstGeom>
          <a:noFill/>
        </p:spPr>
        <p:txBody>
          <a:bodyPr wrap="square" rtlCol="0">
            <a:spAutoFit/>
          </a:bodyPr>
          <a:lstStyle/>
          <a:p>
            <a:r>
              <a:rPr lang="en-AU" b="1" dirty="0">
                <a:solidFill>
                  <a:srgbClr val="F429E5"/>
                </a:solidFill>
              </a:rPr>
              <a:t>Community</a:t>
            </a:r>
          </a:p>
          <a:p>
            <a:endParaRPr lang="en-AU" b="1" dirty="0">
              <a:solidFill>
                <a:srgbClr val="F429E5"/>
              </a:solidFill>
            </a:endParaRPr>
          </a:p>
          <a:p>
            <a:r>
              <a:rPr lang="en-AU" b="1" dirty="0">
                <a:solidFill>
                  <a:srgbClr val="F429E5"/>
                </a:solidFill>
              </a:rPr>
              <a:t>Individuality</a:t>
            </a:r>
          </a:p>
          <a:p>
            <a:endParaRPr lang="en-AU" b="1" dirty="0">
              <a:solidFill>
                <a:srgbClr val="F429E5"/>
              </a:solidFill>
            </a:endParaRPr>
          </a:p>
          <a:p>
            <a:r>
              <a:rPr lang="en-AU" b="1" dirty="0">
                <a:solidFill>
                  <a:srgbClr val="F429E5"/>
                </a:solidFill>
              </a:rPr>
              <a:t>Forgiveness</a:t>
            </a:r>
          </a:p>
          <a:p>
            <a:endParaRPr lang="en-AU" b="1" dirty="0">
              <a:solidFill>
                <a:srgbClr val="F429E5"/>
              </a:solidFill>
            </a:endParaRPr>
          </a:p>
          <a:p>
            <a:r>
              <a:rPr lang="en-AU" b="1" dirty="0">
                <a:solidFill>
                  <a:srgbClr val="F429E5"/>
                </a:solidFill>
              </a:rPr>
              <a:t>Charity</a:t>
            </a:r>
          </a:p>
          <a:p>
            <a:endParaRPr lang="en-AU" b="1" dirty="0">
              <a:solidFill>
                <a:srgbClr val="F429E5"/>
              </a:solidFill>
            </a:endParaRPr>
          </a:p>
          <a:p>
            <a:r>
              <a:rPr lang="en-AU" b="1" dirty="0">
                <a:solidFill>
                  <a:srgbClr val="F429E5"/>
                </a:solidFill>
              </a:rPr>
              <a:t>Self belief</a:t>
            </a:r>
          </a:p>
          <a:p>
            <a:endParaRPr lang="en-AU" b="1" dirty="0">
              <a:solidFill>
                <a:srgbClr val="F429E5"/>
              </a:solidFill>
            </a:endParaRPr>
          </a:p>
          <a:p>
            <a:r>
              <a:rPr lang="en-AU" b="1" dirty="0">
                <a:solidFill>
                  <a:srgbClr val="F429E5"/>
                </a:solidFill>
              </a:rPr>
              <a:t>Reliability</a:t>
            </a:r>
          </a:p>
          <a:p>
            <a:endParaRPr lang="en-AU" b="1" dirty="0">
              <a:solidFill>
                <a:srgbClr val="F429E5"/>
              </a:solidFill>
            </a:endParaRPr>
          </a:p>
          <a:p>
            <a:r>
              <a:rPr lang="en-AU" b="1" dirty="0">
                <a:solidFill>
                  <a:srgbClr val="F429E5"/>
                </a:solidFill>
              </a:rPr>
              <a:t>Humility</a:t>
            </a:r>
          </a:p>
          <a:p>
            <a:endParaRPr lang="en-AU" b="1" dirty="0">
              <a:solidFill>
                <a:srgbClr val="F429E5"/>
              </a:solidFill>
            </a:endParaRPr>
          </a:p>
          <a:p>
            <a:r>
              <a:rPr lang="en-AU" b="1" dirty="0">
                <a:solidFill>
                  <a:srgbClr val="F429E5"/>
                </a:solidFill>
              </a:rPr>
              <a:t>Creativity</a:t>
            </a:r>
          </a:p>
          <a:p>
            <a:endParaRPr lang="en-AU" b="1" dirty="0">
              <a:solidFill>
                <a:srgbClr val="F429E5"/>
              </a:solidFill>
            </a:endParaRPr>
          </a:p>
          <a:p>
            <a:r>
              <a:rPr lang="en-AU" b="1" dirty="0">
                <a:solidFill>
                  <a:srgbClr val="F429E5"/>
                </a:solidFill>
              </a:rPr>
              <a:t>Duty</a:t>
            </a:r>
          </a:p>
        </p:txBody>
      </p:sp>
      <p:sp>
        <p:nvSpPr>
          <p:cNvPr id="15" name="TextBox 14">
            <a:extLst>
              <a:ext uri="{FF2B5EF4-FFF2-40B4-BE49-F238E27FC236}">
                <a16:creationId xmlns:a16="http://schemas.microsoft.com/office/drawing/2014/main" id="{6257C607-2C4C-4197-80D4-C4EFFDC9A4D8}"/>
              </a:ext>
            </a:extLst>
          </p:cNvPr>
          <p:cNvSpPr txBox="1"/>
          <p:nvPr/>
        </p:nvSpPr>
        <p:spPr>
          <a:xfrm>
            <a:off x="8836267" y="1086818"/>
            <a:ext cx="2986340" cy="5632311"/>
          </a:xfrm>
          <a:prstGeom prst="rect">
            <a:avLst/>
          </a:prstGeom>
          <a:noFill/>
        </p:spPr>
        <p:txBody>
          <a:bodyPr wrap="square" rtlCol="0">
            <a:spAutoFit/>
          </a:bodyPr>
          <a:lstStyle/>
          <a:p>
            <a:r>
              <a:rPr lang="en-AU" b="1" dirty="0">
                <a:solidFill>
                  <a:srgbClr val="F429E5"/>
                </a:solidFill>
              </a:rPr>
              <a:t>Respect</a:t>
            </a:r>
          </a:p>
          <a:p>
            <a:endParaRPr lang="en-AU" b="1" dirty="0">
              <a:solidFill>
                <a:srgbClr val="F429E5"/>
              </a:solidFill>
            </a:endParaRPr>
          </a:p>
          <a:p>
            <a:r>
              <a:rPr lang="en-AU" b="1" dirty="0">
                <a:solidFill>
                  <a:srgbClr val="F429E5"/>
                </a:solidFill>
              </a:rPr>
              <a:t>Fairness</a:t>
            </a:r>
          </a:p>
          <a:p>
            <a:endParaRPr lang="en-AU" b="1" dirty="0">
              <a:solidFill>
                <a:srgbClr val="F429E5"/>
              </a:solidFill>
            </a:endParaRPr>
          </a:p>
          <a:p>
            <a:r>
              <a:rPr lang="en-AU" b="1" dirty="0">
                <a:solidFill>
                  <a:srgbClr val="F429E5"/>
                </a:solidFill>
              </a:rPr>
              <a:t>Curiosity</a:t>
            </a:r>
          </a:p>
          <a:p>
            <a:endParaRPr lang="en-AU" b="1" dirty="0">
              <a:solidFill>
                <a:srgbClr val="F429E5"/>
              </a:solidFill>
            </a:endParaRPr>
          </a:p>
          <a:p>
            <a:r>
              <a:rPr lang="en-AU" b="1" dirty="0">
                <a:solidFill>
                  <a:srgbClr val="F429E5"/>
                </a:solidFill>
              </a:rPr>
              <a:t>Adventure</a:t>
            </a:r>
          </a:p>
          <a:p>
            <a:endParaRPr lang="en-AU" b="1" dirty="0">
              <a:solidFill>
                <a:srgbClr val="F429E5"/>
              </a:solidFill>
            </a:endParaRPr>
          </a:p>
          <a:p>
            <a:r>
              <a:rPr lang="en-AU" b="1" dirty="0">
                <a:solidFill>
                  <a:srgbClr val="F429E5"/>
                </a:solidFill>
              </a:rPr>
              <a:t>Tradition</a:t>
            </a:r>
          </a:p>
          <a:p>
            <a:endParaRPr lang="en-AU" b="1" dirty="0">
              <a:solidFill>
                <a:srgbClr val="F429E5"/>
              </a:solidFill>
            </a:endParaRPr>
          </a:p>
          <a:p>
            <a:r>
              <a:rPr lang="en-AU" b="1" dirty="0">
                <a:solidFill>
                  <a:srgbClr val="F429E5"/>
                </a:solidFill>
              </a:rPr>
              <a:t>Empathy</a:t>
            </a:r>
          </a:p>
          <a:p>
            <a:endParaRPr lang="en-AU" b="1" dirty="0">
              <a:solidFill>
                <a:srgbClr val="F429E5"/>
              </a:solidFill>
            </a:endParaRPr>
          </a:p>
          <a:p>
            <a:r>
              <a:rPr lang="en-AU" b="1" dirty="0">
                <a:solidFill>
                  <a:srgbClr val="F429E5"/>
                </a:solidFill>
              </a:rPr>
              <a:t>Generosity</a:t>
            </a:r>
          </a:p>
          <a:p>
            <a:endParaRPr lang="en-AU" b="1" dirty="0">
              <a:solidFill>
                <a:srgbClr val="F429E5"/>
              </a:solidFill>
            </a:endParaRPr>
          </a:p>
          <a:p>
            <a:r>
              <a:rPr lang="en-AU" b="1" dirty="0">
                <a:solidFill>
                  <a:srgbClr val="F429E5"/>
                </a:solidFill>
              </a:rPr>
              <a:t>Independence</a:t>
            </a:r>
          </a:p>
          <a:p>
            <a:endParaRPr lang="en-AU" b="1" dirty="0">
              <a:solidFill>
                <a:srgbClr val="F429E5"/>
              </a:solidFill>
            </a:endParaRPr>
          </a:p>
          <a:p>
            <a:r>
              <a:rPr lang="en-AU" b="1" dirty="0">
                <a:solidFill>
                  <a:srgbClr val="F429E5"/>
                </a:solidFill>
              </a:rPr>
              <a:t>Giving back</a:t>
            </a:r>
          </a:p>
          <a:p>
            <a:endParaRPr lang="en-AU" dirty="0"/>
          </a:p>
          <a:p>
            <a:endParaRPr lang="en-AU" dirty="0"/>
          </a:p>
          <a:p>
            <a:endParaRPr lang="en-AU" dirty="0"/>
          </a:p>
        </p:txBody>
      </p:sp>
    </p:spTree>
    <p:extLst>
      <p:ext uri="{BB962C8B-B14F-4D97-AF65-F5344CB8AC3E}">
        <p14:creationId xmlns:p14="http://schemas.microsoft.com/office/powerpoint/2010/main" val="422107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789F-792F-48AC-9BC5-9E994FFB0DAC}"/>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FC77F3E1-3A21-4848-AD11-D4BA25411B3A}"/>
              </a:ext>
            </a:extLst>
          </p:cNvPr>
          <p:cNvSpPr>
            <a:spLocks noGrp="1"/>
          </p:cNvSpPr>
          <p:nvPr>
            <p:ph idx="1"/>
          </p:nvPr>
        </p:nvSpPr>
        <p:spPr/>
        <p:txBody>
          <a:bodyPr/>
          <a:lstStyle/>
          <a:p>
            <a:endParaRPr lang="en-AU"/>
          </a:p>
        </p:txBody>
      </p:sp>
      <p:pic>
        <p:nvPicPr>
          <p:cNvPr id="1026" name="Picture 2" descr="Short &amp; Curly with Carl Smith and Molly Daniels and Dr Matt Beard - ABC  Radio">
            <a:extLst>
              <a:ext uri="{FF2B5EF4-FFF2-40B4-BE49-F238E27FC236}">
                <a16:creationId xmlns:a16="http://schemas.microsoft.com/office/drawing/2014/main" id="{4C5ED09E-176D-4311-8A0E-38C58E330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538871" cy="7054934"/>
          </a:xfrm>
          <a:prstGeom prst="rect">
            <a:avLst/>
          </a:prstGeom>
          <a:solidFill>
            <a:srgbClr val="F429E5"/>
          </a:solidFill>
        </p:spPr>
      </p:pic>
      <p:sp>
        <p:nvSpPr>
          <p:cNvPr id="4" name="Rectangle 3">
            <a:extLst>
              <a:ext uri="{FF2B5EF4-FFF2-40B4-BE49-F238E27FC236}">
                <a16:creationId xmlns:a16="http://schemas.microsoft.com/office/drawing/2014/main" id="{AB4789B8-337E-469B-9C5F-612EEC40BF07}"/>
              </a:ext>
            </a:extLst>
          </p:cNvPr>
          <p:cNvSpPr/>
          <p:nvPr/>
        </p:nvSpPr>
        <p:spPr>
          <a:xfrm>
            <a:off x="838200" y="1690688"/>
            <a:ext cx="544286" cy="355826"/>
          </a:xfrm>
          <a:prstGeom prst="rect">
            <a:avLst/>
          </a:prstGeom>
          <a:solidFill>
            <a:srgbClr val="99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76590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F429E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1</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308051" y="741199"/>
            <a:ext cx="11254867" cy="6186309"/>
          </a:xfrm>
          <a:prstGeom prst="rect">
            <a:avLst/>
          </a:prstGeom>
        </p:spPr>
        <p:txBody>
          <a:bodyPr wrap="square">
            <a:spAutoFit/>
          </a:bodyPr>
          <a:lstStyle/>
          <a:p>
            <a:pPr fontAlgn="base"/>
            <a:r>
              <a:rPr lang="en-AU" sz="1200" dirty="0"/>
              <a:t>Begin with a class discussion about disability and why someone in a wheelchair might be stared at. Ask students to share about a time when they were walking down the street and saw someone they felt very curious about, for any reason. </a:t>
            </a:r>
          </a:p>
          <a:p>
            <a:pPr fontAlgn="base"/>
            <a:r>
              <a:rPr lang="en-AU" sz="1200" dirty="0"/>
              <a:t> </a:t>
            </a:r>
          </a:p>
          <a:p>
            <a:pPr fontAlgn="base"/>
            <a:r>
              <a:rPr lang="en-AU" sz="1200" i="1" dirty="0"/>
              <a:t>As they passed by, you were probably tempted to turn your head. We have all felt this temptation at some point, and sometimes perhaps we sneak a glance – but usually we attempt to try to refrain from outright staring. So what, exactly, is bad about turning your head or looking for too long at a person you are curious about?</a:t>
            </a:r>
          </a:p>
          <a:p>
            <a:pPr fontAlgn="base"/>
            <a:endParaRPr lang="en-AU" sz="1200" dirty="0"/>
          </a:p>
          <a:p>
            <a:pPr fontAlgn="base"/>
            <a:r>
              <a:rPr lang="en-AU" sz="1200" dirty="0"/>
              <a:t>To warm up, students will have a staring competition in pairs. Make sure they are sitting with someone they don’t know particularly well (this activity will emphasise the directness of staring) and make sure they stand to do the staring contest; this way, it is less about purely eye contact. </a:t>
            </a:r>
          </a:p>
          <a:p>
            <a:pPr fontAlgn="base"/>
            <a:r>
              <a:rPr lang="en-AU" sz="1200" dirty="0"/>
              <a:t> </a:t>
            </a:r>
          </a:p>
          <a:p>
            <a:pPr fontAlgn="base"/>
            <a:r>
              <a:rPr lang="en-AU" sz="1200" dirty="0"/>
              <a:t>Rather than seeing who can go the longest without blinking, this competition will be to see who can stare openly at another classmate without breaking eye contact for the longest time.</a:t>
            </a:r>
          </a:p>
          <a:p>
            <a:pPr fontAlgn="base"/>
            <a:r>
              <a:rPr lang="en-AU" sz="1200" dirty="0"/>
              <a:t> </a:t>
            </a:r>
          </a:p>
          <a:p>
            <a:pPr fontAlgn="base"/>
            <a:r>
              <a:rPr lang="en-AU" sz="1200" dirty="0"/>
              <a:t>Afterward, ask students: how did you feel during the staring contest?</a:t>
            </a:r>
          </a:p>
          <a:p>
            <a:pPr fontAlgn="base"/>
            <a:r>
              <a:rPr lang="en-AU" sz="1200" dirty="0"/>
              <a:t> </a:t>
            </a:r>
          </a:p>
          <a:p>
            <a:pPr fontAlgn="base"/>
            <a:r>
              <a:rPr lang="en-AU" sz="1200" dirty="0"/>
              <a:t>This is an important discussion for the lesson. Draw out specifics about how students felt to both stare and be stared at, </a:t>
            </a:r>
            <a:r>
              <a:rPr lang="en-AU" sz="1200" dirty="0" err="1"/>
              <a:t>eg</a:t>
            </a:r>
            <a:r>
              <a:rPr lang="en-AU" sz="1200" dirty="0"/>
              <a:t> uncomfortable, giggly, embarrassed.</a:t>
            </a:r>
          </a:p>
          <a:p>
            <a:pPr fontAlgn="base"/>
            <a:r>
              <a:rPr lang="en-AU" sz="1200" b="1" dirty="0"/>
              <a:t> </a:t>
            </a:r>
            <a:endParaRPr lang="en-AU" sz="1200" dirty="0"/>
          </a:p>
          <a:p>
            <a:pPr fontAlgn="base"/>
            <a:r>
              <a:rPr lang="en-AU" sz="1200" dirty="0"/>
              <a:t>Next, explain that staring is a form of body language and can become problematic because it may be interpreted in different ways, and can make people feel </a:t>
            </a:r>
            <a:r>
              <a:rPr lang="en-AU" sz="1200" u="sng" dirty="0"/>
              <a:t>self-conscious</a:t>
            </a:r>
            <a:r>
              <a:rPr lang="en-AU" sz="1200" dirty="0"/>
              <a:t>.</a:t>
            </a:r>
          </a:p>
          <a:p>
            <a:pPr fontAlgn="base"/>
            <a:endParaRPr lang="en-AU" sz="1200" dirty="0"/>
          </a:p>
          <a:p>
            <a:pPr fontAlgn="base"/>
            <a:r>
              <a:rPr lang="en-AU" sz="1200" dirty="0"/>
              <a:t>Ask: what does self-conscious mean? Describe the feeling of being self-conscious.</a:t>
            </a:r>
          </a:p>
          <a:p>
            <a:pPr fontAlgn="base"/>
            <a:endParaRPr lang="en-AU" sz="1200" dirty="0"/>
          </a:p>
          <a:p>
            <a:pPr fontAlgn="base"/>
            <a:r>
              <a:rPr lang="en-AU" sz="1200" dirty="0"/>
              <a:t>Why is it unpleasant?</a:t>
            </a:r>
          </a:p>
          <a:p>
            <a:pPr fontAlgn="base"/>
            <a:r>
              <a:rPr lang="en-AU" sz="1200" dirty="0"/>
              <a:t> </a:t>
            </a:r>
          </a:p>
          <a:p>
            <a:pPr fontAlgn="base"/>
            <a:r>
              <a:rPr lang="en-AU" sz="1200" dirty="0"/>
              <a:t>Use this to start a discussion about the feeling of being ‘othered’ by unwelcome staring, and how this in turn can make us feel as though we are separate to or on the outside of the group or community. </a:t>
            </a:r>
          </a:p>
          <a:p>
            <a:pPr fontAlgn="base"/>
            <a:r>
              <a:rPr lang="en-AU" sz="1200" dirty="0"/>
              <a:t> </a:t>
            </a:r>
          </a:p>
          <a:p>
            <a:pPr fontAlgn="base"/>
            <a:r>
              <a:rPr lang="en-AU" sz="1200" dirty="0"/>
              <a:t>Next, ask students to think about a time we might stare at something or someone. Discuss responses. Here, draw out the fact that sometimes we stare because we are just curious about something, or seeing something a bit different to what we’re used to.  </a:t>
            </a:r>
          </a:p>
          <a:p>
            <a:pPr fontAlgn="base"/>
            <a:r>
              <a:rPr lang="en-AU" sz="1200" i="1" dirty="0"/>
              <a:t> </a:t>
            </a:r>
          </a:p>
          <a:p>
            <a:pPr fontAlgn="base"/>
            <a:r>
              <a:rPr lang="en-AU" sz="1200" i="1" dirty="0"/>
              <a:t>Even though it might be quite innocent to stare at something or someone out of curiosity, how and why might this create problems for someone like Lucas?</a:t>
            </a:r>
          </a:p>
          <a:p>
            <a:pPr fontAlgn="base"/>
            <a:endParaRPr lang="en-AU" sz="1200" dirty="0"/>
          </a:p>
          <a:p>
            <a:pPr fontAlgn="base"/>
            <a:r>
              <a:rPr lang="en-AU" sz="1200" b="1" dirty="0"/>
              <a:t> </a:t>
            </a:r>
            <a:endParaRPr lang="en-AU" sz="1200" dirty="0"/>
          </a:p>
          <a:p>
            <a:pPr fontAlgn="base"/>
            <a:r>
              <a:rPr lang="en-AU" sz="1200" dirty="0"/>
              <a:t> </a:t>
            </a:r>
          </a:p>
          <a:p>
            <a:r>
              <a:rPr lang="en-AU" sz="1200" dirty="0"/>
              <a:t> </a:t>
            </a:r>
            <a:endParaRPr lang="en-AU" sz="1200" dirty="0">
              <a:latin typeface="ABCSans Light" panose="020B0303040403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FAAF22B-CE33-4CA2-803B-E11F949D36AF}"/>
              </a:ext>
            </a:extLst>
          </p:cNvPr>
          <p:cNvSpPr txBox="1"/>
          <p:nvPr/>
        </p:nvSpPr>
        <p:spPr>
          <a:xfrm>
            <a:off x="197933" y="146374"/>
            <a:ext cx="5212080" cy="369332"/>
          </a:xfrm>
          <a:prstGeom prst="rect">
            <a:avLst/>
          </a:prstGeom>
          <a:noFill/>
        </p:spPr>
        <p:txBody>
          <a:bodyPr wrap="square" rtlCol="0">
            <a:spAutoFit/>
          </a:bodyPr>
          <a:lstStyle/>
          <a:p>
            <a:r>
              <a:rPr lang="en-AU" b="1" dirty="0">
                <a:solidFill>
                  <a:srgbClr val="F429E5"/>
                </a:solidFill>
                <a:latin typeface="ABCSans Black" panose="020B0903040403020204" pitchFamily="34" charset="0"/>
              </a:rPr>
              <a:t>When does curiosity become rudeness?</a:t>
            </a:r>
          </a:p>
        </p:txBody>
      </p:sp>
      <p:sp>
        <p:nvSpPr>
          <p:cNvPr id="5" name="TextBox 4">
            <a:extLst>
              <a:ext uri="{FF2B5EF4-FFF2-40B4-BE49-F238E27FC236}">
                <a16:creationId xmlns:a16="http://schemas.microsoft.com/office/drawing/2014/main" id="{C2A20F59-F810-46F6-817B-41A23511FAC8}"/>
              </a:ext>
            </a:extLst>
          </p:cNvPr>
          <p:cNvSpPr txBox="1"/>
          <p:nvPr/>
        </p:nvSpPr>
        <p:spPr>
          <a:xfrm>
            <a:off x="7860563" y="1730987"/>
            <a:ext cx="4124406" cy="461665"/>
          </a:xfrm>
          <a:prstGeom prst="rect">
            <a:avLst/>
          </a:prstGeom>
          <a:noFill/>
        </p:spPr>
        <p:txBody>
          <a:bodyPr wrap="square" rtlCol="0">
            <a:spAutoFit/>
          </a:bodyPr>
          <a:lstStyle/>
          <a:p>
            <a:pPr fontAlgn="base"/>
            <a:r>
              <a:rPr lang="en-AU" sz="1200" dirty="0"/>
              <a:t> </a:t>
            </a:r>
          </a:p>
          <a:p>
            <a:endParaRPr lang="en-AU" sz="1200" dirty="0"/>
          </a:p>
        </p:txBody>
      </p:sp>
      <p:pic>
        <p:nvPicPr>
          <p:cNvPr id="4" name="Graphic 3" descr="Eyes">
            <a:extLst>
              <a:ext uri="{FF2B5EF4-FFF2-40B4-BE49-F238E27FC236}">
                <a16:creationId xmlns:a16="http://schemas.microsoft.com/office/drawing/2014/main" id="{3F060811-8052-4272-94D2-EEC3580C1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1971" y="331040"/>
            <a:ext cx="5649686" cy="5649686"/>
          </a:xfrm>
          <a:prstGeom prst="rect">
            <a:avLst/>
          </a:prstGeom>
        </p:spPr>
      </p:pic>
    </p:spTree>
    <p:extLst>
      <p:ext uri="{BB962C8B-B14F-4D97-AF65-F5344CB8AC3E}">
        <p14:creationId xmlns:p14="http://schemas.microsoft.com/office/powerpoint/2010/main" val="283002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AB0C9916-58C9-4CBA-9047-EBA5ADDF0983}"/>
              </a:ext>
            </a:extLst>
          </p:cNvPr>
          <p:cNvSpPr/>
          <p:nvPr/>
        </p:nvSpPr>
        <p:spPr>
          <a:xfrm>
            <a:off x="7297040" y="937304"/>
            <a:ext cx="4565808" cy="4713515"/>
          </a:xfrm>
          <a:prstGeom prst="round2DiagRect">
            <a:avLst/>
          </a:prstGeom>
          <a:solidFill>
            <a:srgbClr val="C8ABE5">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AU" sz="1400" i="1" dirty="0">
              <a:solidFill>
                <a:schemeClr val="tx1"/>
              </a:solidFill>
            </a:endParaRPr>
          </a:p>
          <a:p>
            <a:pPr fontAlgn="base"/>
            <a:endParaRPr lang="en-AU" sz="1400" i="1" dirty="0">
              <a:solidFill>
                <a:schemeClr val="tx1"/>
              </a:solidFill>
            </a:endParaRPr>
          </a:p>
          <a:p>
            <a:pPr fontAlgn="base"/>
            <a:r>
              <a:rPr lang="en-AU" sz="1400" i="1" dirty="0">
                <a:solidFill>
                  <a:schemeClr val="tx1"/>
                </a:solidFill>
              </a:rPr>
              <a:t>As a final activity, </a:t>
            </a:r>
            <a:r>
              <a:rPr lang="en-AU" sz="1400" b="1" i="1" dirty="0">
                <a:solidFill>
                  <a:schemeClr val="tx1"/>
                </a:solidFill>
              </a:rPr>
              <a:t> </a:t>
            </a:r>
            <a:r>
              <a:rPr lang="en-AU" sz="1400" i="1" dirty="0">
                <a:solidFill>
                  <a:schemeClr val="tx1"/>
                </a:solidFill>
              </a:rPr>
              <a:t>choose volunteers to act out the following scenarios, silently, and have the group guess the specific meaning of each, based solely on body language and facial expression:</a:t>
            </a:r>
          </a:p>
          <a:p>
            <a:pPr fontAlgn="base"/>
            <a:endParaRPr lang="en-AU" sz="1400" i="1" dirty="0">
              <a:solidFill>
                <a:schemeClr val="tx1"/>
              </a:solidFill>
            </a:endParaRPr>
          </a:p>
          <a:p>
            <a:pPr fontAlgn="base"/>
            <a:r>
              <a:rPr lang="en-AU" sz="1400" b="1" i="1" dirty="0">
                <a:solidFill>
                  <a:schemeClr val="tx1"/>
                </a:solidFill>
              </a:rPr>
              <a:t> </a:t>
            </a:r>
            <a:endParaRPr lang="en-AU" sz="1400" i="1" dirty="0">
              <a:solidFill>
                <a:schemeClr val="tx1"/>
              </a:solidFill>
            </a:endParaRPr>
          </a:p>
          <a:p>
            <a:pPr lvl="0" fontAlgn="base"/>
            <a:r>
              <a:rPr lang="en-AU" sz="1400" b="1" i="1" dirty="0">
                <a:solidFill>
                  <a:schemeClr val="tx1"/>
                </a:solidFill>
              </a:rPr>
              <a:t>A teenager begs her parents to borrow the car</a:t>
            </a:r>
          </a:p>
          <a:p>
            <a:pPr lvl="0" fontAlgn="base"/>
            <a:endParaRPr lang="en-AU" sz="1400" i="1" dirty="0">
              <a:solidFill>
                <a:schemeClr val="tx1"/>
              </a:solidFill>
            </a:endParaRPr>
          </a:p>
          <a:p>
            <a:pPr lvl="0" fontAlgn="base"/>
            <a:r>
              <a:rPr lang="en-AU" sz="1400" b="1" i="1" dirty="0">
                <a:solidFill>
                  <a:schemeClr val="tx1"/>
                </a:solidFill>
              </a:rPr>
              <a:t>A man sees something interesting on his phone</a:t>
            </a:r>
          </a:p>
          <a:p>
            <a:pPr lvl="0" fontAlgn="base"/>
            <a:endParaRPr lang="en-AU" sz="1400" i="1" dirty="0">
              <a:solidFill>
                <a:schemeClr val="tx1"/>
              </a:solidFill>
            </a:endParaRPr>
          </a:p>
          <a:p>
            <a:pPr lvl="0" fontAlgn="base"/>
            <a:r>
              <a:rPr lang="en-AU" sz="1400" b="1" i="1" dirty="0">
                <a:solidFill>
                  <a:schemeClr val="tx1"/>
                </a:solidFill>
              </a:rPr>
              <a:t>Someone wants to start a fight with someone else</a:t>
            </a:r>
          </a:p>
          <a:p>
            <a:pPr lvl="0" fontAlgn="base"/>
            <a:endParaRPr lang="en-AU" sz="1400" i="1" dirty="0">
              <a:solidFill>
                <a:schemeClr val="tx1"/>
              </a:solidFill>
            </a:endParaRPr>
          </a:p>
          <a:p>
            <a:pPr lvl="0" fontAlgn="base"/>
            <a:r>
              <a:rPr lang="en-AU" sz="1400" b="1" i="1" dirty="0">
                <a:solidFill>
                  <a:schemeClr val="tx1"/>
                </a:solidFill>
              </a:rPr>
              <a:t>A small child is nervous</a:t>
            </a:r>
          </a:p>
          <a:p>
            <a:pPr lvl="0" fontAlgn="base"/>
            <a:endParaRPr lang="en-AU" sz="1400" i="1" dirty="0">
              <a:solidFill>
                <a:schemeClr val="tx1"/>
              </a:solidFill>
            </a:endParaRPr>
          </a:p>
          <a:p>
            <a:pPr lvl="0" fontAlgn="base"/>
            <a:r>
              <a:rPr lang="en-AU" sz="1400" b="1" i="1" dirty="0">
                <a:solidFill>
                  <a:schemeClr val="tx1"/>
                </a:solidFill>
              </a:rPr>
              <a:t>A wife is extremely angry and not speaking with her husband</a:t>
            </a:r>
            <a:endParaRPr lang="en-AU" sz="1400" i="1" dirty="0">
              <a:solidFill>
                <a:schemeClr val="tx1"/>
              </a:solidFill>
            </a:endParaRPr>
          </a:p>
          <a:p>
            <a:pPr fontAlgn="base"/>
            <a:r>
              <a:rPr lang="en-AU" sz="1400" dirty="0"/>
              <a:t> </a:t>
            </a:r>
          </a:p>
          <a:p>
            <a:pPr algn="ctr"/>
            <a:endParaRPr lang="en-AU" sz="1400" dirty="0"/>
          </a:p>
        </p:txBody>
      </p:sp>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F429E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2</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109563" y="520511"/>
            <a:ext cx="7110536" cy="5816977"/>
          </a:xfrm>
          <a:prstGeom prst="rect">
            <a:avLst/>
          </a:prstGeom>
        </p:spPr>
        <p:txBody>
          <a:bodyPr wrap="square">
            <a:spAutoFit/>
          </a:bodyPr>
          <a:lstStyle/>
          <a:p>
            <a:pPr fontAlgn="base"/>
            <a:r>
              <a:rPr lang="en-AU" sz="1200" dirty="0"/>
              <a:t> </a:t>
            </a:r>
          </a:p>
          <a:p>
            <a:pPr fontAlgn="base"/>
            <a:r>
              <a:rPr lang="en-AU" sz="1200" b="1" dirty="0"/>
              <a:t> </a:t>
            </a:r>
            <a:endParaRPr lang="en-AU" sz="1200" dirty="0"/>
          </a:p>
          <a:p>
            <a:pPr fontAlgn="base"/>
            <a:r>
              <a:rPr lang="en-AU" sz="1200" dirty="0"/>
              <a:t>Next, ask students to think about times when staring might be ok. What situations make it acceptable to stare?</a:t>
            </a:r>
          </a:p>
          <a:p>
            <a:pPr fontAlgn="base"/>
            <a:r>
              <a:rPr lang="en-AU" sz="1200" dirty="0"/>
              <a:t> </a:t>
            </a:r>
          </a:p>
          <a:p>
            <a:pPr fontAlgn="base"/>
            <a:r>
              <a:rPr lang="en-AU" sz="1200" dirty="0"/>
              <a:t>Make a list of these scenarios as a group, discussing what makes each one ok.</a:t>
            </a:r>
          </a:p>
          <a:p>
            <a:pPr fontAlgn="base"/>
            <a:r>
              <a:rPr lang="en-AU" sz="1200" dirty="0"/>
              <a:t> </a:t>
            </a:r>
          </a:p>
          <a:p>
            <a:pPr fontAlgn="base"/>
            <a:r>
              <a:rPr lang="en-AU" sz="1200" dirty="0"/>
              <a:t>For comparison, also create a list of situations in which it is definitely </a:t>
            </a:r>
            <a:r>
              <a:rPr lang="en-AU" sz="1200" i="1" dirty="0"/>
              <a:t>not</a:t>
            </a:r>
            <a:r>
              <a:rPr lang="en-AU" sz="1200" dirty="0"/>
              <a:t> ok to stare.</a:t>
            </a:r>
          </a:p>
          <a:p>
            <a:pPr fontAlgn="base"/>
            <a:r>
              <a:rPr lang="en-AU" sz="1200" dirty="0"/>
              <a:t> </a:t>
            </a:r>
          </a:p>
          <a:p>
            <a:pPr fontAlgn="base"/>
            <a:r>
              <a:rPr lang="en-AU" sz="1200" i="1" dirty="0"/>
              <a:t>What differentiates these two categories? </a:t>
            </a:r>
          </a:p>
          <a:p>
            <a:pPr fontAlgn="base"/>
            <a:r>
              <a:rPr lang="en-AU" sz="1200" dirty="0"/>
              <a:t> </a:t>
            </a:r>
          </a:p>
          <a:p>
            <a:pPr fontAlgn="base"/>
            <a:r>
              <a:rPr lang="en-AU" sz="1200" dirty="0"/>
              <a:t>Next, ask students to form groups to think about why humans tend to want to stare at those who look different to most.</a:t>
            </a:r>
          </a:p>
          <a:p>
            <a:pPr fontAlgn="base"/>
            <a:r>
              <a:rPr lang="en-AU" sz="1200" dirty="0"/>
              <a:t> </a:t>
            </a:r>
          </a:p>
          <a:p>
            <a:pPr fontAlgn="base"/>
            <a:r>
              <a:rPr lang="en-AU" sz="1200" i="1" dirty="0"/>
              <a:t>What is the reason / purpose of staring? Many studies have been done on this topic, but first let’s have a go at figuring this out for ourselves.</a:t>
            </a:r>
          </a:p>
          <a:p>
            <a:pPr fontAlgn="base"/>
            <a:r>
              <a:rPr lang="en-AU" sz="1200" dirty="0"/>
              <a:t> </a:t>
            </a:r>
          </a:p>
          <a:p>
            <a:pPr fontAlgn="base"/>
            <a:r>
              <a:rPr lang="en-AU" sz="1200" dirty="0"/>
              <a:t> </a:t>
            </a:r>
          </a:p>
          <a:p>
            <a:pPr fontAlgn="base"/>
            <a:r>
              <a:rPr lang="en-AU" sz="1200" dirty="0"/>
              <a:t>Discuss as a group, before explaining that the human brain is wired to enjoy categories. We are constantly categorising the things we see, unconsciously (safe / dangerous, adult / child, dark hair / light hair etc). Even when we only glance at someone’s face, we are subconsciously taking in a LOT of information and categorising that person. </a:t>
            </a:r>
          </a:p>
          <a:p>
            <a:pPr fontAlgn="base"/>
            <a:r>
              <a:rPr lang="en-AU" sz="1200" dirty="0"/>
              <a:t> </a:t>
            </a:r>
          </a:p>
          <a:p>
            <a:pPr fontAlgn="base"/>
            <a:r>
              <a:rPr lang="en-AU" sz="1200" dirty="0"/>
              <a:t>Because of this categorising – which we’ve been doing since we were born – we are primed to look for any differences to our main categories, and when we see them we find it harder to quickly assign them to a category. Hence, we might stare!</a:t>
            </a:r>
          </a:p>
          <a:p>
            <a:pPr fontAlgn="base"/>
            <a:r>
              <a:rPr lang="en-AU" sz="1200" dirty="0"/>
              <a:t> </a:t>
            </a:r>
          </a:p>
          <a:p>
            <a:pPr fontAlgn="base"/>
            <a:r>
              <a:rPr lang="en-AU" sz="1200" dirty="0"/>
              <a:t>End the activity with briefly revisiting the question (is it rude to stare?) to come up with a one sentence response that encompasses all the ideas you have explored as a group. </a:t>
            </a:r>
          </a:p>
          <a:p>
            <a:pPr fontAlgn="base"/>
            <a:r>
              <a:rPr lang="en-AU" sz="1200" b="1" dirty="0"/>
              <a:t> </a:t>
            </a:r>
            <a:endParaRPr lang="en-AU" sz="1200" dirty="0"/>
          </a:p>
          <a:p>
            <a:pPr fontAlgn="base"/>
            <a:r>
              <a:rPr lang="en-AU" sz="1200" dirty="0"/>
              <a:t> </a:t>
            </a:r>
          </a:p>
          <a:p>
            <a:r>
              <a:rPr lang="en-AU" sz="1200" dirty="0"/>
              <a:t> </a:t>
            </a:r>
            <a:endParaRPr lang="en-AU" sz="1200" dirty="0">
              <a:latin typeface="ABCSans Light" panose="020B0303040403020204" pitchFamily="34" charset="0"/>
              <a:cs typeface="Times New Roman" panose="02020603050405020304" pitchFamily="18" charset="0"/>
            </a:endParaRPr>
          </a:p>
        </p:txBody>
      </p:sp>
    </p:spTree>
    <p:extLst>
      <p:ext uri="{BB962C8B-B14F-4D97-AF65-F5344CB8AC3E}">
        <p14:creationId xmlns:p14="http://schemas.microsoft.com/office/powerpoint/2010/main" val="246354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9E23-BD5E-4AA1-9088-6C29813C614C}"/>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D41BAE04-F11C-4933-A60F-A16C6026F3A4}"/>
              </a:ext>
            </a:extLst>
          </p:cNvPr>
          <p:cNvSpPr>
            <a:spLocks noGrp="1"/>
          </p:cNvSpPr>
          <p:nvPr>
            <p:ph idx="1"/>
          </p:nvPr>
        </p:nvSpPr>
        <p:spPr/>
        <p:txBody>
          <a:bodyPr/>
          <a:lstStyle/>
          <a:p>
            <a:endParaRPr lang="en-AU"/>
          </a:p>
        </p:txBody>
      </p:sp>
      <p:pic>
        <p:nvPicPr>
          <p:cNvPr id="1026" name="Picture 2" descr="Should children swear? - ABC Radio">
            <a:extLst>
              <a:ext uri="{FF2B5EF4-FFF2-40B4-BE49-F238E27FC236}">
                <a16:creationId xmlns:a16="http://schemas.microsoft.com/office/drawing/2014/main" id="{438D8C44-DD48-4215-A177-FE4E9C92A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3"/>
            <a:ext cx="12192000" cy="685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05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No sign">
            <a:extLst>
              <a:ext uri="{FF2B5EF4-FFF2-40B4-BE49-F238E27FC236}">
                <a16:creationId xmlns:a16="http://schemas.microsoft.com/office/drawing/2014/main" id="{F94B4BB7-8E9A-4233-8348-0CD1B0405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3761" y="909699"/>
            <a:ext cx="5565228" cy="5565228"/>
          </a:xfrm>
          <a:prstGeom prst="rect">
            <a:avLst/>
          </a:prstGeom>
        </p:spPr>
      </p:pic>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3</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257828" y="824558"/>
            <a:ext cx="10871867" cy="6001643"/>
          </a:xfrm>
          <a:prstGeom prst="rect">
            <a:avLst/>
          </a:prstGeom>
        </p:spPr>
        <p:txBody>
          <a:bodyPr wrap="square">
            <a:spAutoFit/>
          </a:bodyPr>
          <a:lstStyle/>
          <a:p>
            <a:pPr fontAlgn="base"/>
            <a:r>
              <a:rPr lang="en-AU" sz="1200" dirty="0"/>
              <a:t> </a:t>
            </a:r>
          </a:p>
          <a:p>
            <a:pPr fontAlgn="base"/>
            <a:r>
              <a:rPr lang="en-AU" sz="1200" dirty="0"/>
              <a:t>Begin by explaining that in this activity students will NOT be saying or hearing any swear words in the classroom, but looking at what makes a bad word ‘bad’ and why swearing – especially for children – is considered</a:t>
            </a:r>
            <a:r>
              <a:rPr lang="en-AU" sz="1200" i="1" dirty="0"/>
              <a:t> taboo.</a:t>
            </a:r>
            <a:endParaRPr lang="en-AU" sz="1200" dirty="0"/>
          </a:p>
          <a:p>
            <a:pPr fontAlgn="base"/>
            <a:r>
              <a:rPr lang="en-AU" sz="1200" dirty="0"/>
              <a:t> </a:t>
            </a:r>
          </a:p>
          <a:p>
            <a:pPr fontAlgn="base"/>
            <a:r>
              <a:rPr lang="en-AU" sz="1200" dirty="0"/>
              <a:t>Begin by asking, what does ‘taboo’ mean? Discuss any responses as a group, then clarify with a formal or informal definition – </a:t>
            </a:r>
            <a:r>
              <a:rPr lang="en-AU" sz="1200" i="1" dirty="0"/>
              <a:t>prohibited or restricted by social custom</a:t>
            </a:r>
            <a:r>
              <a:rPr lang="en-AU" sz="1200" dirty="0"/>
              <a:t>.</a:t>
            </a:r>
          </a:p>
          <a:p>
            <a:pPr fontAlgn="base"/>
            <a:r>
              <a:rPr lang="en-AU" sz="1200" dirty="0"/>
              <a:t> </a:t>
            </a:r>
          </a:p>
          <a:p>
            <a:pPr fontAlgn="base"/>
            <a:r>
              <a:rPr lang="en-AU" sz="1200" dirty="0"/>
              <a:t>Begin by asking students to think about the term ‘social custom’:</a:t>
            </a:r>
          </a:p>
          <a:p>
            <a:pPr fontAlgn="base"/>
            <a:r>
              <a:rPr lang="en-AU" sz="1200" dirty="0"/>
              <a:t> </a:t>
            </a:r>
          </a:p>
          <a:p>
            <a:pPr lvl="0" fontAlgn="base"/>
            <a:r>
              <a:rPr lang="en-AU" sz="1200" i="1" dirty="0"/>
              <a:t>What does this mean, and what are some we observe in our society? </a:t>
            </a:r>
          </a:p>
          <a:p>
            <a:pPr lvl="0" fontAlgn="base"/>
            <a:endParaRPr lang="en-AU" sz="1200" i="1" dirty="0"/>
          </a:p>
          <a:p>
            <a:pPr lvl="0" fontAlgn="base"/>
            <a:r>
              <a:rPr lang="en-AU" sz="1200" i="1" dirty="0"/>
              <a:t>What are some social customs that might have been around in the past, but aren’t anymore?</a:t>
            </a:r>
          </a:p>
          <a:p>
            <a:pPr lvl="0" fontAlgn="base"/>
            <a:endParaRPr lang="en-AU" sz="1200" i="1" dirty="0"/>
          </a:p>
          <a:p>
            <a:pPr lvl="0" fontAlgn="base"/>
            <a:r>
              <a:rPr lang="en-AU" sz="1200" i="1" dirty="0"/>
              <a:t>Why do we have them in the first place?</a:t>
            </a:r>
          </a:p>
          <a:p>
            <a:pPr fontAlgn="base"/>
            <a:r>
              <a:rPr lang="en-AU" sz="1200" dirty="0"/>
              <a:t> </a:t>
            </a:r>
          </a:p>
          <a:p>
            <a:pPr fontAlgn="base"/>
            <a:r>
              <a:rPr lang="en-AU" sz="1200" dirty="0"/>
              <a:t>In pairs, ask students to have a quick chat about WHY they think we use swear words, as individuals and as a society.</a:t>
            </a:r>
          </a:p>
          <a:p>
            <a:pPr fontAlgn="base"/>
            <a:r>
              <a:rPr lang="en-AU" sz="1200" dirty="0"/>
              <a:t> </a:t>
            </a:r>
          </a:p>
          <a:p>
            <a:pPr fontAlgn="base"/>
            <a:r>
              <a:rPr lang="en-AU" sz="1200" i="1" dirty="0"/>
              <a:t>Think about when you’ve heard a parent swear. What was the situation? Thinking about that situation, what purpose did the swear word serve?</a:t>
            </a:r>
          </a:p>
          <a:p>
            <a:pPr fontAlgn="base"/>
            <a:r>
              <a:rPr lang="en-AU" sz="1200" dirty="0"/>
              <a:t> </a:t>
            </a:r>
          </a:p>
          <a:p>
            <a:pPr fontAlgn="base"/>
            <a:r>
              <a:rPr lang="en-AU" sz="1200" dirty="0"/>
              <a:t>Discuss responses as a group, drawing out that swear words are most commonly used as </a:t>
            </a:r>
            <a:r>
              <a:rPr lang="en-AU" sz="1200" i="1" dirty="0"/>
              <a:t>intensifiers</a:t>
            </a:r>
            <a:r>
              <a:rPr lang="en-AU" sz="1200" dirty="0"/>
              <a:t> (to emphasise ideas) and expletives (to replace words like ‘ouch’ and ‘no way!’)</a:t>
            </a:r>
          </a:p>
          <a:p>
            <a:pPr fontAlgn="base"/>
            <a:r>
              <a:rPr lang="en-AU" sz="1200" dirty="0"/>
              <a:t> </a:t>
            </a:r>
          </a:p>
          <a:p>
            <a:pPr fontAlgn="base"/>
            <a:r>
              <a:rPr lang="en-AU" sz="1200" i="1" dirty="0"/>
              <a:t>As we have heard, most kids admit that they swear behind their parents’ backs. So, why do you secretly swear, or why do you think others do? Why is it something you want to be able to do? Have a think about why you enjoy saying things that are a bit naughty. </a:t>
            </a:r>
          </a:p>
          <a:p>
            <a:pPr fontAlgn="base"/>
            <a:r>
              <a:rPr lang="en-AU" sz="1200" i="1" dirty="0"/>
              <a:t> </a:t>
            </a:r>
          </a:p>
          <a:p>
            <a:pPr fontAlgn="base"/>
            <a:r>
              <a:rPr lang="en-AU" sz="1200" i="1" dirty="0"/>
              <a:t>Social research shows that using ‘taboo’ words in conversation often suggests that the speaker wishes to relate to the person they are addressing more closely. For young people, swearing is often seen as a more grown up way of speaking.</a:t>
            </a:r>
          </a:p>
          <a:p>
            <a:pPr fontAlgn="base"/>
            <a:r>
              <a:rPr lang="en-AU" sz="1200" dirty="0"/>
              <a:t> </a:t>
            </a:r>
          </a:p>
          <a:p>
            <a:pPr fontAlgn="base"/>
            <a:r>
              <a:rPr lang="en-AU" sz="1200" dirty="0"/>
              <a:t> </a:t>
            </a:r>
          </a:p>
          <a:p>
            <a:pPr fontAlgn="base"/>
            <a:r>
              <a:rPr lang="en-AU" sz="1200" dirty="0"/>
              <a:t> </a:t>
            </a:r>
          </a:p>
          <a:p>
            <a:pPr fontAlgn="base"/>
            <a:r>
              <a:rPr lang="en-AU" sz="1200" dirty="0"/>
              <a:t> </a:t>
            </a:r>
          </a:p>
          <a:p>
            <a:pPr fontAlgn="base"/>
            <a:r>
              <a:rPr lang="en-AU" sz="1200" dirty="0"/>
              <a:t> </a:t>
            </a:r>
          </a:p>
          <a:p>
            <a:r>
              <a:rPr lang="en-AU" sz="1200" dirty="0"/>
              <a:t> </a:t>
            </a:r>
            <a:endParaRPr lang="en-AU" sz="1200" dirty="0">
              <a:latin typeface="ABCSans Light" panose="020B0303040403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FAAF22B-CE33-4CA2-803B-E11F949D36AF}"/>
              </a:ext>
            </a:extLst>
          </p:cNvPr>
          <p:cNvSpPr txBox="1"/>
          <p:nvPr/>
        </p:nvSpPr>
        <p:spPr>
          <a:xfrm>
            <a:off x="257828" y="246545"/>
            <a:ext cx="9811081" cy="369332"/>
          </a:xfrm>
          <a:prstGeom prst="rect">
            <a:avLst/>
          </a:prstGeom>
          <a:noFill/>
        </p:spPr>
        <p:txBody>
          <a:bodyPr wrap="square" rtlCol="0">
            <a:spAutoFit/>
          </a:bodyPr>
          <a:lstStyle/>
          <a:p>
            <a:r>
              <a:rPr lang="en-AU" b="1" dirty="0">
                <a:solidFill>
                  <a:srgbClr val="990099"/>
                </a:solidFill>
                <a:latin typeface="ABCSans Black" panose="020B0903040403020204"/>
              </a:rPr>
              <a:t>Should children swear? </a:t>
            </a:r>
          </a:p>
        </p:txBody>
      </p:sp>
    </p:spTree>
    <p:extLst>
      <p:ext uri="{BB962C8B-B14F-4D97-AF65-F5344CB8AC3E}">
        <p14:creationId xmlns:p14="http://schemas.microsoft.com/office/powerpoint/2010/main" val="773672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No sign">
            <a:extLst>
              <a:ext uri="{FF2B5EF4-FFF2-40B4-BE49-F238E27FC236}">
                <a16:creationId xmlns:a16="http://schemas.microsoft.com/office/drawing/2014/main" id="{F94B4BB7-8E9A-4233-8348-0CD1B0405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3761" y="909699"/>
            <a:ext cx="5565228" cy="5565228"/>
          </a:xfrm>
          <a:prstGeom prst="rect">
            <a:avLst/>
          </a:prstGeom>
        </p:spPr>
      </p:pic>
      <p:sp>
        <p:nvSpPr>
          <p:cNvPr id="6" name="Rectangle 5">
            <a:extLst>
              <a:ext uri="{FF2B5EF4-FFF2-40B4-BE49-F238E27FC236}">
                <a16:creationId xmlns:a16="http://schemas.microsoft.com/office/drawing/2014/main" id="{1624BEEA-01AA-49D8-AAB3-443601D08CB6}"/>
              </a:ext>
            </a:extLst>
          </p:cNvPr>
          <p:cNvSpPr/>
          <p:nvPr/>
        </p:nvSpPr>
        <p:spPr>
          <a:xfrm>
            <a:off x="3664831" y="698777"/>
            <a:ext cx="8391464" cy="477054"/>
          </a:xfrm>
          <a:prstGeom prst="rect">
            <a:avLst/>
          </a:prstGeom>
        </p:spPr>
        <p:txBody>
          <a:bodyPr wrap="square">
            <a:spAutoFit/>
          </a:bodyPr>
          <a:lstStyle/>
          <a:p>
            <a:endParaRPr lang="en-AU" sz="1000" dirty="0">
              <a:latin typeface="ABCSans Light" panose="020B0303040403020204" pitchFamily="34" charset="0"/>
            </a:endParaRPr>
          </a:p>
          <a:p>
            <a:pPr>
              <a:spcBef>
                <a:spcPts val="600"/>
              </a:spcBef>
              <a:spcAft>
                <a:spcPts val="600"/>
              </a:spcAft>
              <a:buClr>
                <a:schemeClr val="accent2"/>
              </a:buClr>
              <a:buSzPct val="150000"/>
            </a:pPr>
            <a:r>
              <a:rPr lang="en-AU" sz="1000" dirty="0">
                <a:latin typeface="ABCSans Light" panose="020B030304040302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B722EFCE-38C4-45B5-9B48-49AF5235F38D}"/>
              </a:ext>
            </a:extLst>
          </p:cNvPr>
          <p:cNvSpPr/>
          <p:nvPr/>
        </p:nvSpPr>
        <p:spPr>
          <a:xfrm>
            <a:off x="0" y="6492875"/>
            <a:ext cx="12192000" cy="365125"/>
          </a:xfrm>
          <a:prstGeom prst="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9" name="Slide Number Placeholder 1">
            <a:extLst>
              <a:ext uri="{FF2B5EF4-FFF2-40B4-BE49-F238E27FC236}">
                <a16:creationId xmlns:a16="http://schemas.microsoft.com/office/drawing/2014/main" id="{02968BD1-455B-4CD6-B9E4-34B0029F3F03}"/>
              </a:ext>
            </a:extLst>
          </p:cNvPr>
          <p:cNvSpPr>
            <a:spLocks noGrp="1"/>
          </p:cNvSpPr>
          <p:nvPr>
            <p:ph type="sldNum" sz="quarter" idx="12"/>
          </p:nvPr>
        </p:nvSpPr>
        <p:spPr>
          <a:xfrm>
            <a:off x="9876771" y="6483901"/>
            <a:ext cx="2057400" cy="365125"/>
          </a:xfrm>
        </p:spPr>
        <p:txBody>
          <a:bodyPr/>
          <a:lstStyle/>
          <a:p>
            <a:r>
              <a:rPr lang="en-AU" b="1" dirty="0">
                <a:solidFill>
                  <a:schemeClr val="bg1"/>
                </a:solidFill>
                <a:latin typeface="ABCSans Bold" panose="020B0803040403020204" pitchFamily="34" charset="0"/>
              </a:rPr>
              <a:t>4</a:t>
            </a:r>
          </a:p>
        </p:txBody>
      </p:sp>
      <p:pic>
        <p:nvPicPr>
          <p:cNvPr id="25" name="Picture 24">
            <a:extLst>
              <a:ext uri="{FF2B5EF4-FFF2-40B4-BE49-F238E27FC236}">
                <a16:creationId xmlns:a16="http://schemas.microsoft.com/office/drawing/2014/main" id="{63E21161-678F-4424-ACDC-E862FDE43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53" y="6548687"/>
            <a:ext cx="506997" cy="253499"/>
          </a:xfrm>
          <a:prstGeom prst="rect">
            <a:avLst/>
          </a:prstGeom>
        </p:spPr>
      </p:pic>
      <p:sp>
        <p:nvSpPr>
          <p:cNvPr id="10" name="Rectangle 9">
            <a:extLst>
              <a:ext uri="{FF2B5EF4-FFF2-40B4-BE49-F238E27FC236}">
                <a16:creationId xmlns:a16="http://schemas.microsoft.com/office/drawing/2014/main" id="{BAD6C0C4-341C-4C4D-BBDB-90C27A8CAE3A}"/>
              </a:ext>
            </a:extLst>
          </p:cNvPr>
          <p:cNvSpPr/>
          <p:nvPr/>
        </p:nvSpPr>
        <p:spPr>
          <a:xfrm>
            <a:off x="308051" y="414492"/>
            <a:ext cx="11511162" cy="6555641"/>
          </a:xfrm>
          <a:prstGeom prst="rect">
            <a:avLst/>
          </a:prstGeom>
        </p:spPr>
        <p:txBody>
          <a:bodyPr wrap="square">
            <a:spAutoFit/>
          </a:bodyPr>
          <a:lstStyle/>
          <a:p>
            <a:pPr fontAlgn="base"/>
            <a:r>
              <a:rPr lang="en-AU" sz="1200" dirty="0"/>
              <a:t>Ask:</a:t>
            </a:r>
          </a:p>
          <a:p>
            <a:pPr fontAlgn="base"/>
            <a:r>
              <a:rPr lang="en-AU" sz="1200" dirty="0"/>
              <a:t> </a:t>
            </a:r>
          </a:p>
          <a:p>
            <a:pPr lvl="0" fontAlgn="base"/>
            <a:r>
              <a:rPr lang="en-AU" sz="1200" i="1" dirty="0"/>
              <a:t>What are the rules about bad language in your home?</a:t>
            </a:r>
          </a:p>
          <a:p>
            <a:pPr lvl="0" fontAlgn="base"/>
            <a:endParaRPr lang="en-AU" sz="1200" i="1" dirty="0"/>
          </a:p>
          <a:p>
            <a:pPr lvl="0" fontAlgn="base"/>
            <a:r>
              <a:rPr lang="en-AU" sz="1200" i="1" dirty="0"/>
              <a:t>Is swearing allowed at all? Why / why not, and by whom?</a:t>
            </a:r>
          </a:p>
          <a:p>
            <a:pPr lvl="0" fontAlgn="base"/>
            <a:endParaRPr lang="en-AU" sz="1200" i="1" dirty="0"/>
          </a:p>
          <a:p>
            <a:pPr lvl="0" fontAlgn="base"/>
            <a:r>
              <a:rPr lang="en-AU" sz="1200" i="1" dirty="0"/>
              <a:t>What words or language are strictly forbidden in your home, if any?</a:t>
            </a:r>
          </a:p>
          <a:p>
            <a:endParaRPr lang="en-AU" sz="1200" dirty="0"/>
          </a:p>
          <a:p>
            <a:endParaRPr lang="en-AU" sz="1200" dirty="0"/>
          </a:p>
          <a:p>
            <a:r>
              <a:rPr lang="en-AU" sz="1200" dirty="0"/>
              <a:t>Next, ask students to work through the following statements and decide whether or not these define swear words:</a:t>
            </a:r>
          </a:p>
          <a:p>
            <a:endParaRPr lang="en-AU" sz="1200" dirty="0"/>
          </a:p>
          <a:p>
            <a:r>
              <a:rPr lang="en-AU" sz="1200" i="1" dirty="0"/>
              <a:t>Words that bad and used when angry</a:t>
            </a:r>
            <a:endParaRPr lang="en-AU" sz="1200" dirty="0"/>
          </a:p>
          <a:p>
            <a:r>
              <a:rPr lang="en-AU" sz="1200" i="1" dirty="0"/>
              <a:t>Words that insult other people</a:t>
            </a:r>
            <a:endParaRPr lang="en-AU" sz="1200" dirty="0"/>
          </a:p>
          <a:p>
            <a:r>
              <a:rPr lang="en-AU" sz="1200" i="1" dirty="0"/>
              <a:t>Words your parents would not like to hear you say</a:t>
            </a:r>
            <a:endParaRPr lang="en-AU" sz="1200" dirty="0"/>
          </a:p>
          <a:p>
            <a:r>
              <a:rPr lang="en-AU" sz="1200" i="1" dirty="0"/>
              <a:t>Some words you hear in movies / TV / games</a:t>
            </a:r>
            <a:endParaRPr lang="en-AU" sz="1200" dirty="0"/>
          </a:p>
          <a:p>
            <a:r>
              <a:rPr lang="en-AU" sz="1200" i="1" dirty="0"/>
              <a:t>Words that are racist, sexist or obscene</a:t>
            </a:r>
            <a:endParaRPr lang="en-AU" sz="1200" dirty="0"/>
          </a:p>
          <a:p>
            <a:r>
              <a:rPr lang="en-AU" sz="1200" i="1" dirty="0"/>
              <a:t>Words that help to express intense emotion or feeling</a:t>
            </a:r>
            <a:endParaRPr lang="en-AU" sz="1200" dirty="0"/>
          </a:p>
          <a:p>
            <a:r>
              <a:rPr lang="en-AU" sz="1200" i="1" dirty="0"/>
              <a:t>Words that add humour to a funny story</a:t>
            </a:r>
          </a:p>
          <a:p>
            <a:endParaRPr lang="en-AU" sz="1200" dirty="0"/>
          </a:p>
          <a:p>
            <a:r>
              <a:rPr lang="en-AU" sz="1200" dirty="0"/>
              <a:t>Students work in pairs to identify six different scenarios in which they think it is quite normal for people to swear and decide if it’s acceptable or not.</a:t>
            </a:r>
          </a:p>
          <a:p>
            <a:endParaRPr lang="en-AU" sz="1200" dirty="0"/>
          </a:p>
          <a:p>
            <a:r>
              <a:rPr lang="en-AU" sz="1200" dirty="0"/>
              <a:t>Next, ask students – still in pairs – to answer and discuss the following three questions:</a:t>
            </a:r>
          </a:p>
          <a:p>
            <a:endParaRPr lang="en-AU" sz="1200" dirty="0"/>
          </a:p>
          <a:p>
            <a:r>
              <a:rPr lang="en-AU" sz="1200" i="1" dirty="0"/>
              <a:t>What type of words make you uncomfortable?</a:t>
            </a:r>
          </a:p>
          <a:p>
            <a:endParaRPr lang="en-AU" sz="1200" i="1" dirty="0"/>
          </a:p>
          <a:p>
            <a:r>
              <a:rPr lang="en-AU" sz="1200" i="1" dirty="0"/>
              <a:t>What are some words or things we can do or say instead of swearing?</a:t>
            </a:r>
          </a:p>
          <a:p>
            <a:endParaRPr lang="en-AU" sz="1200" i="1" dirty="0"/>
          </a:p>
          <a:p>
            <a:r>
              <a:rPr lang="en-AU" sz="1200" i="1" dirty="0"/>
              <a:t>Do your parents have any words they use instead of swearing, or when they almost swear?</a:t>
            </a:r>
          </a:p>
          <a:p>
            <a:endParaRPr lang="en-AU" sz="1200" dirty="0"/>
          </a:p>
          <a:p>
            <a:r>
              <a:rPr lang="en-AU" sz="1200" dirty="0"/>
              <a:t>As a final activity, come up with a list of new class taboo / ‘swear’ words: nonsense words students may use to express frustration, anger, shock or as intensifiers.</a:t>
            </a:r>
          </a:p>
          <a:p>
            <a:pPr fontAlgn="base"/>
            <a:r>
              <a:rPr lang="en-AU" sz="1200" dirty="0"/>
              <a:t> </a:t>
            </a:r>
          </a:p>
          <a:p>
            <a:pPr fontAlgn="base"/>
            <a:r>
              <a:rPr lang="en-AU" sz="1200" dirty="0"/>
              <a:t> </a:t>
            </a:r>
          </a:p>
          <a:p>
            <a:pPr fontAlgn="base"/>
            <a:r>
              <a:rPr lang="en-AU" sz="1200" dirty="0"/>
              <a:t> </a:t>
            </a:r>
          </a:p>
          <a:p>
            <a:pPr fontAlgn="base"/>
            <a:r>
              <a:rPr lang="en-AU" sz="1200" dirty="0"/>
              <a:t> </a:t>
            </a:r>
          </a:p>
          <a:p>
            <a:r>
              <a:rPr lang="en-AU" sz="1200" dirty="0"/>
              <a:t> </a:t>
            </a:r>
            <a:endParaRPr lang="en-AU" sz="1200" dirty="0">
              <a:latin typeface="ABCSans Light" panose="020B0303040403020204" pitchFamily="34" charset="0"/>
              <a:cs typeface="Times New Roman" panose="02020603050405020304" pitchFamily="18" charset="0"/>
            </a:endParaRPr>
          </a:p>
        </p:txBody>
      </p:sp>
    </p:spTree>
    <p:extLst>
      <p:ext uri="{BB962C8B-B14F-4D97-AF65-F5344CB8AC3E}">
        <p14:creationId xmlns:p14="http://schemas.microsoft.com/office/powerpoint/2010/main" val="16651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8EBE1-8966-47AF-8D34-E7EEAF4D0828}"/>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83D53386-67FF-4C4F-A7B6-08D171E002B0}"/>
              </a:ext>
            </a:extLst>
          </p:cNvPr>
          <p:cNvSpPr>
            <a:spLocks noGrp="1"/>
          </p:cNvSpPr>
          <p:nvPr>
            <p:ph idx="1"/>
          </p:nvPr>
        </p:nvSpPr>
        <p:spPr/>
        <p:txBody>
          <a:bodyPr/>
          <a:lstStyle/>
          <a:p>
            <a:endParaRPr lang="en-AU"/>
          </a:p>
        </p:txBody>
      </p:sp>
      <p:pic>
        <p:nvPicPr>
          <p:cNvPr id="2050" name="Picture 2" descr="Should we ban homework? - ABC Radio">
            <a:extLst>
              <a:ext uri="{FF2B5EF4-FFF2-40B4-BE49-F238E27FC236}">
                <a16:creationId xmlns:a16="http://schemas.microsoft.com/office/drawing/2014/main" id="{CAE9541A-48B6-41F5-AE8A-CDA8DABE6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62" y="-76200"/>
            <a:ext cx="12325862" cy="69350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6766C1D-A225-4ED3-8108-2FE19942E7B8}"/>
              </a:ext>
            </a:extLst>
          </p:cNvPr>
          <p:cNvSpPr/>
          <p:nvPr/>
        </p:nvSpPr>
        <p:spPr>
          <a:xfrm>
            <a:off x="1066800" y="1077686"/>
            <a:ext cx="326571" cy="337457"/>
          </a:xfrm>
          <a:prstGeom prst="rect">
            <a:avLst/>
          </a:prstGeom>
          <a:solidFill>
            <a:srgbClr val="66C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684279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F2DBFB2C887A4390D9CB74BBD34B9C" ma:contentTypeVersion="16" ma:contentTypeDescription="Create a new document." ma:contentTypeScope="" ma:versionID="d9a618469181f19effbd684e7d362b35">
  <xsd:schema xmlns:xsd="http://www.w3.org/2001/XMLSchema" xmlns:xs="http://www.w3.org/2001/XMLSchema" xmlns:p="http://schemas.microsoft.com/office/2006/metadata/properties" xmlns:ns2="5745c12e-1e41-4332-a41a-34bb082a8d0d" xmlns:ns3="5e92d912-6da5-4c28-baf3-541663c39f6c" targetNamespace="http://schemas.microsoft.com/office/2006/metadata/properties" ma:root="true" ma:fieldsID="0de4a1806d9b231273bd3e6c486ceb3f" ns2:_="" ns3:_="">
    <xsd:import namespace="5745c12e-1e41-4332-a41a-34bb082a8d0d"/>
    <xsd:import namespace="5e92d912-6da5-4c28-baf3-541663c39f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45c12e-1e41-4332-a41a-34bb082a8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2aebf9-bd50-4fa2-8791-c5ff1e62ca7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92d912-6da5-4c28-baf3-541663c39f6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c3651b6-4210-4dfc-9267-e46c05281c06}" ma:internalName="TaxCatchAll" ma:showField="CatchAllData" ma:web="5e92d912-6da5-4c28-baf3-541663c39f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745c12e-1e41-4332-a41a-34bb082a8d0d">
      <Terms xmlns="http://schemas.microsoft.com/office/infopath/2007/PartnerControls"/>
    </lcf76f155ced4ddcb4097134ff3c332f>
    <TaxCatchAll xmlns="5e92d912-6da5-4c28-baf3-541663c39f6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390FA7-7DDC-4FF7-9DA5-55B4FCBB6180}"/>
</file>

<file path=customXml/itemProps2.xml><?xml version="1.0" encoding="utf-8"?>
<ds:datastoreItem xmlns:ds="http://schemas.openxmlformats.org/officeDocument/2006/customXml" ds:itemID="{D7319EC0-3B43-4ADB-BB45-A71650B6DAA3}">
  <ds:schemaRef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 ds:uri="http://schemas.openxmlformats.org/package/2006/metadata/core-properties"/>
    <ds:schemaRef ds:uri="f9500435-41d4-45f7-a07f-2c4311538877"/>
    <ds:schemaRef ds:uri="b0bf49ab-9f0c-49b8-b3fa-191dba7301c9"/>
    <ds:schemaRef ds:uri="http://purl.org/dc/terms/"/>
  </ds:schemaRefs>
</ds:datastoreItem>
</file>

<file path=customXml/itemProps3.xml><?xml version="1.0" encoding="utf-8"?>
<ds:datastoreItem xmlns:ds="http://schemas.openxmlformats.org/officeDocument/2006/customXml" ds:itemID="{B2C76880-FF36-42F7-A1C2-B461CD8E8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11072</TotalTime>
  <Words>6372</Words>
  <Application>Microsoft Office PowerPoint</Application>
  <PresentationFormat>Widescreen</PresentationFormat>
  <Paragraphs>597</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ABCSans Black</vt:lpstr>
      <vt:lpstr>ABCSans Bold</vt:lpstr>
      <vt:lpstr>ABCSans Light</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Bridie Doyle</dc:creator>
  <cp:lastModifiedBy>DOYLE, Bridie (bjdoy0)</cp:lastModifiedBy>
  <cp:revision>84</cp:revision>
  <cp:lastPrinted>2022-07-25T03:52:59Z</cp:lastPrinted>
  <dcterms:created xsi:type="dcterms:W3CDTF">2020-05-12T23:13:06Z</dcterms:created>
  <dcterms:modified xsi:type="dcterms:W3CDTF">2023-05-15T08:40:27Z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0x0101004CF2DBFB2C887A4390D9CB74BBD34B9C</vt:lpwstr>
  </property>
</Properties>
</file>